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59" r:id="rId4"/>
    <p:sldId id="260" r:id="rId5"/>
    <p:sldId id="262" r:id="rId6"/>
    <p:sldId id="264" r:id="rId7"/>
    <p:sldId id="265" r:id="rId8"/>
    <p:sldId id="269" r:id="rId9"/>
    <p:sldId id="271" r:id="rId10"/>
  </p:sldIdLst>
  <p:sldSz cx="18288000" cy="10287000"/>
  <p:notesSz cx="6858000" cy="9144000"/>
  <p:embeddedFontLst>
    <p:embeddedFont>
      <p:font typeface="Kollektif" panose="020B0604020101010102" pitchFamily="34" charset="77"/>
      <p:regular r:id="rId11"/>
    </p:embeddedFont>
    <p:embeddedFont>
      <p:font typeface="Kollektif Bold" panose="020B0604020101010102" pitchFamily="34" charset="77"/>
      <p:regular r:id="rId12"/>
      <p:bold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7" autoAdjust="0"/>
    <p:restoredTop sz="94648" autoAdjust="0"/>
  </p:normalViewPr>
  <p:slideViewPr>
    <p:cSldViewPr>
      <p:cViewPr>
        <p:scale>
          <a:sx n="47" d="100"/>
          <a:sy n="47" d="100"/>
        </p:scale>
        <p:origin x="1992" y="1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8769399" y="-723900"/>
            <a:ext cx="24031566" cy="20516950"/>
          </a:xfrm>
          <a:custGeom>
            <a:avLst/>
            <a:gdLst/>
            <a:ahLst/>
            <a:cxnLst/>
            <a:rect l="l" t="t" r="r" b="b"/>
            <a:pathLst>
              <a:path w="24031566" h="20516950">
                <a:moveTo>
                  <a:pt x="0" y="0"/>
                </a:moveTo>
                <a:lnTo>
                  <a:pt x="24031567" y="0"/>
                </a:lnTo>
                <a:lnTo>
                  <a:pt x="24031567" y="20516950"/>
                </a:lnTo>
                <a:lnTo>
                  <a:pt x="0" y="20516950"/>
                </a:lnTo>
                <a:lnTo>
                  <a:pt x="0" y="0"/>
                </a:lnTo>
                <a:close/>
              </a:path>
            </a:pathLst>
          </a:custGeom>
          <a:blipFill>
            <a:blip r:embed="rId2"/>
            <a:stretch>
              <a:fillRect/>
            </a:stretch>
          </a:blipFill>
        </p:spPr>
        <p:txBody>
          <a:bodyPr/>
          <a:lstStyle/>
          <a:p>
            <a:endParaRPr lang="en-US" dirty="0"/>
          </a:p>
        </p:txBody>
      </p:sp>
      <p:sp>
        <p:nvSpPr>
          <p:cNvPr id="3" name="TextBox 3"/>
          <p:cNvSpPr txBox="1"/>
          <p:nvPr/>
        </p:nvSpPr>
        <p:spPr>
          <a:xfrm>
            <a:off x="1028699" y="3360960"/>
            <a:ext cx="16230601" cy="3565079"/>
          </a:xfrm>
          <a:prstGeom prst="rect">
            <a:avLst/>
          </a:prstGeom>
        </p:spPr>
        <p:txBody>
          <a:bodyPr wrap="square" lIns="0" tIns="0" rIns="0" bIns="0" rtlCol="0" anchor="t">
            <a:spAutoFit/>
          </a:bodyPr>
          <a:lstStyle/>
          <a:p>
            <a:pPr algn="ctr">
              <a:lnSpc>
                <a:spcPts val="13927"/>
              </a:lnSpc>
            </a:pPr>
            <a:r>
              <a:rPr lang="en-US" sz="13500" b="1" spc="-584" dirty="0">
                <a:solidFill>
                  <a:srgbClr val="FFFFFF"/>
                </a:solidFill>
                <a:latin typeface="Kollektif Bold"/>
                <a:ea typeface="Kollektif Bold"/>
                <a:cs typeface="Kollektif Bold"/>
                <a:sym typeface="Kollektif Bold"/>
              </a:rPr>
              <a:t>Human-AI Interaction for Financial Insights</a:t>
            </a:r>
          </a:p>
        </p:txBody>
      </p:sp>
      <p:sp>
        <p:nvSpPr>
          <p:cNvPr id="5" name="TextBox 5"/>
          <p:cNvSpPr txBox="1"/>
          <p:nvPr/>
        </p:nvSpPr>
        <p:spPr>
          <a:xfrm>
            <a:off x="1028700" y="413549"/>
            <a:ext cx="1866900" cy="187615"/>
          </a:xfrm>
          <a:prstGeom prst="rect">
            <a:avLst/>
          </a:prstGeom>
        </p:spPr>
        <p:txBody>
          <a:bodyPr wrap="square" lIns="0" tIns="0" rIns="0" bIns="0" rtlCol="0" anchor="t">
            <a:spAutoFit/>
          </a:bodyPr>
          <a:lstStyle/>
          <a:p>
            <a:pPr algn="l">
              <a:lnSpc>
                <a:spcPts val="1400"/>
              </a:lnSpc>
            </a:pPr>
            <a:r>
              <a:rPr lang="en-US" b="1" spc="-58" dirty="0">
                <a:solidFill>
                  <a:srgbClr val="FFFFFF"/>
                </a:solidFill>
                <a:latin typeface="Kollektif Bold"/>
                <a:ea typeface="Kollektif Bold"/>
                <a:cs typeface="Kollektif Bold"/>
                <a:sym typeface="Kollektif Bold"/>
              </a:rPr>
              <a:t>Binary Bandits</a:t>
            </a:r>
          </a:p>
        </p:txBody>
      </p:sp>
      <p:sp>
        <p:nvSpPr>
          <p:cNvPr id="6" name="TextBox 6"/>
          <p:cNvSpPr txBox="1"/>
          <p:nvPr/>
        </p:nvSpPr>
        <p:spPr>
          <a:xfrm>
            <a:off x="15163801" y="413549"/>
            <a:ext cx="2095500" cy="187615"/>
          </a:xfrm>
          <a:prstGeom prst="rect">
            <a:avLst/>
          </a:prstGeom>
        </p:spPr>
        <p:txBody>
          <a:bodyPr wrap="square" lIns="0" tIns="0" rIns="0" bIns="0" rtlCol="0" anchor="t">
            <a:spAutoFit/>
          </a:bodyPr>
          <a:lstStyle/>
          <a:p>
            <a:pPr algn="r">
              <a:lnSpc>
                <a:spcPts val="1400"/>
              </a:lnSpc>
            </a:pPr>
            <a:r>
              <a:rPr lang="en-US" b="1" spc="-58" dirty="0">
                <a:solidFill>
                  <a:srgbClr val="FFFFFF"/>
                </a:solidFill>
                <a:latin typeface="Kollektif Bold"/>
                <a:ea typeface="Kollektif Bold"/>
                <a:cs typeface="Kollektif Bold"/>
                <a:sym typeface="Kollektif Bold"/>
              </a:rPr>
              <a:t>START HACK 2025</a:t>
            </a:r>
          </a:p>
        </p:txBody>
      </p:sp>
      <p:sp>
        <p:nvSpPr>
          <p:cNvPr id="7" name="TextBox 7"/>
          <p:cNvSpPr txBox="1"/>
          <p:nvPr/>
        </p:nvSpPr>
        <p:spPr>
          <a:xfrm>
            <a:off x="8547981" y="413549"/>
            <a:ext cx="1192039" cy="179536"/>
          </a:xfrm>
          <a:prstGeom prst="rect">
            <a:avLst/>
          </a:prstGeom>
        </p:spPr>
        <p:txBody>
          <a:bodyPr lIns="0" tIns="0" rIns="0" bIns="0" rtlCol="0" anchor="t">
            <a:spAutoFit/>
          </a:bodyPr>
          <a:lstStyle/>
          <a:p>
            <a:pPr algn="ctr">
              <a:lnSpc>
                <a:spcPts val="1400"/>
              </a:lnSpc>
            </a:pPr>
            <a:endParaRPr lang="en-US" sz="1400" b="1" spc="-58" dirty="0">
              <a:solidFill>
                <a:srgbClr val="FFFFFF"/>
              </a:solidFill>
              <a:latin typeface="Kollektif Bold"/>
              <a:ea typeface="Kollektif Bold"/>
              <a:cs typeface="Kollektif Bold"/>
              <a:sym typeface="Kollektif Bold"/>
            </a:endParaRPr>
          </a:p>
        </p:txBody>
      </p:sp>
      <p:sp>
        <p:nvSpPr>
          <p:cNvPr id="8" name="TextBox 4">
            <a:extLst>
              <a:ext uri="{FF2B5EF4-FFF2-40B4-BE49-F238E27FC236}">
                <a16:creationId xmlns:a16="http://schemas.microsoft.com/office/drawing/2014/main" id="{D42FECF3-FE8A-2076-EF98-D3E5AE9CCB1D}"/>
              </a:ext>
            </a:extLst>
          </p:cNvPr>
          <p:cNvSpPr txBox="1"/>
          <p:nvPr/>
        </p:nvSpPr>
        <p:spPr>
          <a:xfrm>
            <a:off x="5524501" y="8789489"/>
            <a:ext cx="11734800" cy="461665"/>
          </a:xfrm>
          <a:prstGeom prst="rect">
            <a:avLst/>
          </a:prstGeom>
        </p:spPr>
        <p:txBody>
          <a:bodyPr wrap="square" lIns="0" tIns="0" rIns="0" bIns="0" rtlCol="0" anchor="t">
            <a:spAutoFit/>
          </a:bodyPr>
          <a:lstStyle/>
          <a:p>
            <a:pPr algn="l">
              <a:lnSpc>
                <a:spcPts val="3575"/>
              </a:lnSpc>
            </a:pPr>
            <a:r>
              <a:rPr lang="en-US" sz="3575" b="1" spc="-150" dirty="0">
                <a:solidFill>
                  <a:srgbClr val="FFFFFF"/>
                </a:solidFill>
                <a:latin typeface="Kollektif Bold"/>
                <a:ea typeface="Kollektif Bold"/>
                <a:cs typeface="Kollektif Bold"/>
                <a:sym typeface="Kollektif Bold"/>
              </a:rPr>
              <a:t>Valentin Graf, Orell Sieber, Christian Steiner, Robin Wachter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524000" y="-10629900"/>
            <a:ext cx="34111196" cy="27885902"/>
          </a:xfrm>
          <a:custGeom>
            <a:avLst/>
            <a:gdLst/>
            <a:ahLst/>
            <a:cxnLst/>
            <a:rect l="l" t="t" r="r" b="b"/>
            <a:pathLst>
              <a:path w="34111196" h="27885902">
                <a:moveTo>
                  <a:pt x="0" y="0"/>
                </a:moveTo>
                <a:lnTo>
                  <a:pt x="34111196" y="0"/>
                </a:lnTo>
                <a:lnTo>
                  <a:pt x="34111196" y="27885902"/>
                </a:lnTo>
                <a:lnTo>
                  <a:pt x="0" y="27885902"/>
                </a:lnTo>
                <a:lnTo>
                  <a:pt x="0" y="0"/>
                </a:lnTo>
                <a:close/>
              </a:path>
            </a:pathLst>
          </a:custGeom>
          <a:blipFill>
            <a:blip r:embed="rId2"/>
            <a:stretch>
              <a:fillRect/>
            </a:stretch>
          </a:blipFill>
          <a:ln cap="sq">
            <a:noFill/>
            <a:prstDash val="solid"/>
            <a:miter/>
          </a:ln>
        </p:spPr>
        <p:txBody>
          <a:bodyPr/>
          <a:lstStyle/>
          <a:p>
            <a:endParaRPr lang="en-US"/>
          </a:p>
        </p:txBody>
      </p:sp>
      <p:sp>
        <p:nvSpPr>
          <p:cNvPr id="3" name="TextBox 3"/>
          <p:cNvSpPr txBox="1"/>
          <p:nvPr/>
        </p:nvSpPr>
        <p:spPr>
          <a:xfrm>
            <a:off x="1028700" y="7259810"/>
            <a:ext cx="16230600" cy="1936428"/>
          </a:xfrm>
          <a:prstGeom prst="rect">
            <a:avLst/>
          </a:prstGeom>
        </p:spPr>
        <p:txBody>
          <a:bodyPr lIns="0" tIns="0" rIns="0" bIns="0" rtlCol="0" anchor="t">
            <a:spAutoFit/>
          </a:bodyPr>
          <a:lstStyle/>
          <a:p>
            <a:pPr marL="0" lvl="0" indent="0" algn="l">
              <a:lnSpc>
                <a:spcPts val="15094"/>
              </a:lnSpc>
              <a:spcBef>
                <a:spcPct val="0"/>
              </a:spcBef>
            </a:pPr>
            <a:r>
              <a:rPr lang="en-US" sz="15094" b="1" u="none" strike="noStrike" spc="-633" dirty="0">
                <a:solidFill>
                  <a:srgbClr val="FFFFFF"/>
                </a:solidFill>
                <a:latin typeface="Kollektif Bold"/>
                <a:ea typeface="Kollektif Bold"/>
                <a:cs typeface="Kollektif Bold"/>
                <a:sym typeface="Kollektif Bold"/>
              </a:rPr>
              <a:t>The Problem.</a:t>
            </a:r>
          </a:p>
        </p:txBody>
      </p:sp>
      <p:sp>
        <p:nvSpPr>
          <p:cNvPr id="7" name="TextBox 5">
            <a:extLst>
              <a:ext uri="{FF2B5EF4-FFF2-40B4-BE49-F238E27FC236}">
                <a16:creationId xmlns:a16="http://schemas.microsoft.com/office/drawing/2014/main" id="{6A59880C-3DB4-9EEE-52DD-A91EB532E6F1}"/>
              </a:ext>
            </a:extLst>
          </p:cNvPr>
          <p:cNvSpPr txBox="1"/>
          <p:nvPr/>
        </p:nvSpPr>
        <p:spPr>
          <a:xfrm>
            <a:off x="1028700" y="413549"/>
            <a:ext cx="1866900" cy="187615"/>
          </a:xfrm>
          <a:prstGeom prst="rect">
            <a:avLst/>
          </a:prstGeom>
        </p:spPr>
        <p:txBody>
          <a:bodyPr wrap="square" lIns="0" tIns="0" rIns="0" bIns="0" rtlCol="0" anchor="t">
            <a:spAutoFit/>
          </a:bodyPr>
          <a:lstStyle/>
          <a:p>
            <a:pPr algn="l">
              <a:lnSpc>
                <a:spcPts val="1400"/>
              </a:lnSpc>
            </a:pPr>
            <a:r>
              <a:rPr lang="en-US" b="1" spc="-58" dirty="0">
                <a:solidFill>
                  <a:srgbClr val="FFFFFF"/>
                </a:solidFill>
                <a:latin typeface="Kollektif Bold"/>
                <a:ea typeface="Kollektif Bold"/>
                <a:cs typeface="Kollektif Bold"/>
                <a:sym typeface="Kollektif Bold"/>
              </a:rPr>
              <a:t>Binary Bandits</a:t>
            </a:r>
          </a:p>
        </p:txBody>
      </p:sp>
      <p:sp>
        <p:nvSpPr>
          <p:cNvPr id="8" name="TextBox 6">
            <a:extLst>
              <a:ext uri="{FF2B5EF4-FFF2-40B4-BE49-F238E27FC236}">
                <a16:creationId xmlns:a16="http://schemas.microsoft.com/office/drawing/2014/main" id="{B2A58666-E8EE-3F93-6AB9-5EF1E0B43201}"/>
              </a:ext>
            </a:extLst>
          </p:cNvPr>
          <p:cNvSpPr txBox="1"/>
          <p:nvPr/>
        </p:nvSpPr>
        <p:spPr>
          <a:xfrm>
            <a:off x="15163801" y="413549"/>
            <a:ext cx="2095500" cy="187615"/>
          </a:xfrm>
          <a:prstGeom prst="rect">
            <a:avLst/>
          </a:prstGeom>
        </p:spPr>
        <p:txBody>
          <a:bodyPr wrap="square" lIns="0" tIns="0" rIns="0" bIns="0" rtlCol="0" anchor="t">
            <a:spAutoFit/>
          </a:bodyPr>
          <a:lstStyle/>
          <a:p>
            <a:pPr algn="r">
              <a:lnSpc>
                <a:spcPts val="1400"/>
              </a:lnSpc>
            </a:pPr>
            <a:r>
              <a:rPr lang="en-US" b="1" spc="-58" dirty="0">
                <a:solidFill>
                  <a:srgbClr val="FFFFFF"/>
                </a:solidFill>
                <a:latin typeface="Kollektif Bold"/>
                <a:ea typeface="Kollektif Bold"/>
                <a:cs typeface="Kollektif Bold"/>
                <a:sym typeface="Kollektif Bold"/>
              </a:rPr>
              <a:t>START HACK 2025</a:t>
            </a: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118716" y="-1277293"/>
            <a:ext cx="15779408" cy="13471670"/>
          </a:xfrm>
          <a:custGeom>
            <a:avLst/>
            <a:gdLst/>
            <a:ahLst/>
            <a:cxnLst/>
            <a:rect l="l" t="t" r="r" b="b"/>
            <a:pathLst>
              <a:path w="15779408" h="13471670">
                <a:moveTo>
                  <a:pt x="0" y="0"/>
                </a:moveTo>
                <a:lnTo>
                  <a:pt x="15779408" y="0"/>
                </a:lnTo>
                <a:lnTo>
                  <a:pt x="15779408" y="13471670"/>
                </a:lnTo>
                <a:lnTo>
                  <a:pt x="0" y="13471670"/>
                </a:lnTo>
                <a:lnTo>
                  <a:pt x="0" y="0"/>
                </a:lnTo>
                <a:close/>
              </a:path>
            </a:pathLst>
          </a:custGeom>
          <a:blipFill>
            <a:blip r:embed="rId2"/>
            <a:stretch>
              <a:fillRect/>
            </a:stretch>
          </a:blipFill>
        </p:spPr>
        <p:txBody>
          <a:bodyPr/>
          <a:lstStyle/>
          <a:p>
            <a:endParaRPr lang="en-US"/>
          </a:p>
        </p:txBody>
      </p:sp>
      <p:sp>
        <p:nvSpPr>
          <p:cNvPr id="4" name="TextBox 4"/>
          <p:cNvSpPr txBox="1"/>
          <p:nvPr/>
        </p:nvSpPr>
        <p:spPr>
          <a:xfrm>
            <a:off x="1028700" y="2111693"/>
            <a:ext cx="8115300" cy="923330"/>
          </a:xfrm>
          <a:prstGeom prst="rect">
            <a:avLst/>
          </a:prstGeom>
        </p:spPr>
        <p:txBody>
          <a:bodyPr lIns="0" tIns="0" rIns="0" bIns="0" rtlCol="0" anchor="t">
            <a:spAutoFit/>
          </a:bodyPr>
          <a:lstStyle/>
          <a:p>
            <a:pPr marL="0" lvl="0" indent="0" algn="l">
              <a:lnSpc>
                <a:spcPts val="7200"/>
              </a:lnSpc>
              <a:spcBef>
                <a:spcPct val="0"/>
              </a:spcBef>
            </a:pPr>
            <a:r>
              <a:rPr lang="en-US" sz="7200" u="none" strike="noStrike" dirty="0">
                <a:solidFill>
                  <a:srgbClr val="FFFFFF"/>
                </a:solidFill>
                <a:latin typeface="Kollektif"/>
                <a:ea typeface="Kollektif"/>
                <a:cs typeface="Kollektif"/>
                <a:sym typeface="Kollektif"/>
              </a:rPr>
              <a:t>The Problem.</a:t>
            </a:r>
          </a:p>
        </p:txBody>
      </p:sp>
      <p:sp>
        <p:nvSpPr>
          <p:cNvPr id="5" name="TextBox 5"/>
          <p:cNvSpPr txBox="1"/>
          <p:nvPr/>
        </p:nvSpPr>
        <p:spPr>
          <a:xfrm>
            <a:off x="1028700" y="4047172"/>
            <a:ext cx="7412286" cy="2200089"/>
          </a:xfrm>
          <a:prstGeom prst="rect">
            <a:avLst/>
          </a:prstGeom>
        </p:spPr>
        <p:txBody>
          <a:bodyPr lIns="0" tIns="0" rIns="0" bIns="0" rtlCol="0" anchor="t">
            <a:spAutoFit/>
          </a:bodyPr>
          <a:lstStyle/>
          <a:p>
            <a:pPr algn="l">
              <a:lnSpc>
                <a:spcPts val="2940"/>
              </a:lnSpc>
              <a:spcBef>
                <a:spcPct val="0"/>
              </a:spcBef>
            </a:pPr>
            <a:r>
              <a:rPr lang="en-US" sz="2100" u="none" strike="noStrike" dirty="0">
                <a:solidFill>
                  <a:srgbClr val="FFFFFF"/>
                </a:solidFill>
                <a:latin typeface="Kollektif"/>
                <a:ea typeface="Kollektif"/>
                <a:cs typeface="Kollektif"/>
                <a:sym typeface="Kollektif"/>
              </a:rPr>
              <a:t>Wealth managers handle multiple clients who often call unexpectedly, seeking timely and personalized advice. To provide high-quality insights on current market conditions, they need instant access to data—since it's impossible to memorize everything. Traditional AI chatbots with simple prompts fall short in delivering quick, precise answers. </a:t>
            </a:r>
          </a:p>
        </p:txBody>
      </p:sp>
      <p:sp>
        <p:nvSpPr>
          <p:cNvPr id="9" name="TextBox 5">
            <a:extLst>
              <a:ext uri="{FF2B5EF4-FFF2-40B4-BE49-F238E27FC236}">
                <a16:creationId xmlns:a16="http://schemas.microsoft.com/office/drawing/2014/main" id="{10661654-49BE-9B57-882F-3D7B7515CE92}"/>
              </a:ext>
            </a:extLst>
          </p:cNvPr>
          <p:cNvSpPr txBox="1"/>
          <p:nvPr/>
        </p:nvSpPr>
        <p:spPr>
          <a:xfrm>
            <a:off x="1028700" y="413549"/>
            <a:ext cx="1866900" cy="187615"/>
          </a:xfrm>
          <a:prstGeom prst="rect">
            <a:avLst/>
          </a:prstGeom>
        </p:spPr>
        <p:txBody>
          <a:bodyPr wrap="square" lIns="0" tIns="0" rIns="0" bIns="0" rtlCol="0" anchor="t">
            <a:spAutoFit/>
          </a:bodyPr>
          <a:lstStyle/>
          <a:p>
            <a:pPr algn="l">
              <a:lnSpc>
                <a:spcPts val="1400"/>
              </a:lnSpc>
            </a:pPr>
            <a:r>
              <a:rPr lang="en-US" b="1" spc="-58" dirty="0">
                <a:solidFill>
                  <a:srgbClr val="FFFFFF"/>
                </a:solidFill>
                <a:latin typeface="Kollektif Bold"/>
                <a:ea typeface="Kollektif Bold"/>
                <a:cs typeface="Kollektif Bold"/>
                <a:sym typeface="Kollektif Bold"/>
              </a:rPr>
              <a:t>Binary Bandits</a:t>
            </a:r>
          </a:p>
        </p:txBody>
      </p:sp>
      <p:sp>
        <p:nvSpPr>
          <p:cNvPr id="10" name="TextBox 6">
            <a:extLst>
              <a:ext uri="{FF2B5EF4-FFF2-40B4-BE49-F238E27FC236}">
                <a16:creationId xmlns:a16="http://schemas.microsoft.com/office/drawing/2014/main" id="{62DBB99F-212F-FBBB-7070-983CC4DB455B}"/>
              </a:ext>
            </a:extLst>
          </p:cNvPr>
          <p:cNvSpPr txBox="1"/>
          <p:nvPr/>
        </p:nvSpPr>
        <p:spPr>
          <a:xfrm>
            <a:off x="15163801" y="413549"/>
            <a:ext cx="2095500" cy="187615"/>
          </a:xfrm>
          <a:prstGeom prst="rect">
            <a:avLst/>
          </a:prstGeom>
        </p:spPr>
        <p:txBody>
          <a:bodyPr wrap="square" lIns="0" tIns="0" rIns="0" bIns="0" rtlCol="0" anchor="t">
            <a:spAutoFit/>
          </a:bodyPr>
          <a:lstStyle/>
          <a:p>
            <a:pPr algn="r">
              <a:lnSpc>
                <a:spcPts val="1400"/>
              </a:lnSpc>
            </a:pPr>
            <a:r>
              <a:rPr lang="en-US" b="1" spc="-58" dirty="0">
                <a:solidFill>
                  <a:srgbClr val="FFFFFF"/>
                </a:solidFill>
                <a:latin typeface="Kollektif Bold"/>
                <a:ea typeface="Kollektif Bold"/>
                <a:cs typeface="Kollektif Bold"/>
                <a:sym typeface="Kollektif Bold"/>
              </a:rPr>
              <a:t>START HACK 2025</a:t>
            </a: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flipH="1">
            <a:off x="-12954000" y="-6362237"/>
            <a:ext cx="27285225" cy="19649459"/>
          </a:xfrm>
          <a:custGeom>
            <a:avLst/>
            <a:gdLst/>
            <a:ahLst/>
            <a:cxnLst/>
            <a:rect l="l" t="t" r="r" b="b"/>
            <a:pathLst>
              <a:path w="22707876" h="18563688">
                <a:moveTo>
                  <a:pt x="22707875" y="0"/>
                </a:moveTo>
                <a:lnTo>
                  <a:pt x="0" y="0"/>
                </a:lnTo>
                <a:lnTo>
                  <a:pt x="0" y="18563688"/>
                </a:lnTo>
                <a:lnTo>
                  <a:pt x="22707875" y="18563688"/>
                </a:lnTo>
                <a:lnTo>
                  <a:pt x="22707875" y="0"/>
                </a:lnTo>
                <a:close/>
              </a:path>
            </a:pathLst>
          </a:custGeom>
          <a:blipFill>
            <a:blip r:embed="rId2"/>
            <a:stretch>
              <a:fillRect/>
            </a:stretch>
          </a:blipFill>
          <a:ln cap="sq">
            <a:noFill/>
            <a:prstDash val="solid"/>
            <a:miter/>
          </a:ln>
        </p:spPr>
        <p:txBody>
          <a:bodyPr/>
          <a:lstStyle/>
          <a:p>
            <a:endParaRPr lang="en-US"/>
          </a:p>
        </p:txBody>
      </p:sp>
      <p:grpSp>
        <p:nvGrpSpPr>
          <p:cNvPr id="3" name="Group 3"/>
          <p:cNvGrpSpPr/>
          <p:nvPr/>
        </p:nvGrpSpPr>
        <p:grpSpPr>
          <a:xfrm>
            <a:off x="12076549" y="1285038"/>
            <a:ext cx="5182751" cy="3821209"/>
            <a:chOff x="0" y="0"/>
            <a:chExt cx="918941" cy="677529"/>
          </a:xfrm>
        </p:grpSpPr>
        <p:sp>
          <p:nvSpPr>
            <p:cNvPr id="4" name="Freeform 4"/>
            <p:cNvSpPr/>
            <p:nvPr/>
          </p:nvSpPr>
          <p:spPr>
            <a:xfrm>
              <a:off x="0" y="0"/>
              <a:ext cx="918941" cy="677529"/>
            </a:xfrm>
            <a:custGeom>
              <a:avLst/>
              <a:gdLst/>
              <a:ahLst/>
              <a:cxnLst/>
              <a:rect l="l" t="t" r="r" b="b"/>
              <a:pathLst>
                <a:path w="918941" h="677529">
                  <a:moveTo>
                    <a:pt x="76183" y="0"/>
                  </a:moveTo>
                  <a:lnTo>
                    <a:pt x="842758" y="0"/>
                  </a:lnTo>
                  <a:cubicBezTo>
                    <a:pt x="884833" y="0"/>
                    <a:pt x="918941" y="34108"/>
                    <a:pt x="918941" y="76183"/>
                  </a:cubicBezTo>
                  <a:lnTo>
                    <a:pt x="918941" y="601346"/>
                  </a:lnTo>
                  <a:cubicBezTo>
                    <a:pt x="918941" y="643421"/>
                    <a:pt x="884833" y="677529"/>
                    <a:pt x="842758" y="677529"/>
                  </a:cubicBezTo>
                  <a:lnTo>
                    <a:pt x="76183" y="677529"/>
                  </a:lnTo>
                  <a:cubicBezTo>
                    <a:pt x="34108" y="677529"/>
                    <a:pt x="0" y="643421"/>
                    <a:pt x="0" y="601346"/>
                  </a:cubicBezTo>
                  <a:lnTo>
                    <a:pt x="0" y="76183"/>
                  </a:lnTo>
                  <a:cubicBezTo>
                    <a:pt x="0" y="34108"/>
                    <a:pt x="34108" y="0"/>
                    <a:pt x="76183"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5" name="TextBox 5"/>
            <p:cNvSpPr txBox="1"/>
            <p:nvPr/>
          </p:nvSpPr>
          <p:spPr>
            <a:xfrm>
              <a:off x="0" y="-85725"/>
              <a:ext cx="918941" cy="763254"/>
            </a:xfrm>
            <a:prstGeom prst="rect">
              <a:avLst/>
            </a:prstGeom>
          </p:spPr>
          <p:txBody>
            <a:bodyPr lIns="50800" tIns="50800" rIns="50800" bIns="50800" rtlCol="0" anchor="ctr"/>
            <a:lstStyle/>
            <a:p>
              <a:pPr algn="ctr">
                <a:lnSpc>
                  <a:spcPts val="2940"/>
                </a:lnSpc>
              </a:pPr>
              <a:endParaRPr/>
            </a:p>
          </p:txBody>
        </p:sp>
      </p:grpSp>
      <p:sp>
        <p:nvSpPr>
          <p:cNvPr id="6" name="TextBox 6"/>
          <p:cNvSpPr txBox="1"/>
          <p:nvPr/>
        </p:nvSpPr>
        <p:spPr>
          <a:xfrm>
            <a:off x="1028700" y="8151495"/>
            <a:ext cx="5823238" cy="1846659"/>
          </a:xfrm>
          <a:prstGeom prst="rect">
            <a:avLst/>
          </a:prstGeom>
        </p:spPr>
        <p:txBody>
          <a:bodyPr lIns="0" tIns="0" rIns="0" bIns="0" rtlCol="0" anchor="t">
            <a:spAutoFit/>
          </a:bodyPr>
          <a:lstStyle/>
          <a:p>
            <a:pPr marL="0" lvl="0" indent="0" algn="l">
              <a:lnSpc>
                <a:spcPts val="7200"/>
              </a:lnSpc>
              <a:spcBef>
                <a:spcPct val="0"/>
              </a:spcBef>
            </a:pPr>
            <a:r>
              <a:rPr lang="en-US" sz="7200" u="none" strike="noStrike" dirty="0">
                <a:solidFill>
                  <a:srgbClr val="FFFFFF"/>
                </a:solidFill>
                <a:latin typeface="Kollektif"/>
                <a:ea typeface="Kollektif"/>
                <a:cs typeface="Kollektif"/>
                <a:sym typeface="Kollektif"/>
              </a:rPr>
              <a:t>Key Points We Tackle.</a:t>
            </a:r>
          </a:p>
        </p:txBody>
      </p:sp>
      <p:sp>
        <p:nvSpPr>
          <p:cNvPr id="7" name="TextBox 7"/>
          <p:cNvSpPr txBox="1"/>
          <p:nvPr/>
        </p:nvSpPr>
        <p:spPr>
          <a:xfrm>
            <a:off x="12375862" y="2055869"/>
            <a:ext cx="4584125"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Impersonal</a:t>
            </a:r>
          </a:p>
        </p:txBody>
      </p:sp>
      <p:grpSp>
        <p:nvGrpSpPr>
          <p:cNvPr id="11" name="Group 11"/>
          <p:cNvGrpSpPr/>
          <p:nvPr/>
        </p:nvGrpSpPr>
        <p:grpSpPr>
          <a:xfrm>
            <a:off x="12076549" y="5437091"/>
            <a:ext cx="5182751" cy="3821209"/>
            <a:chOff x="0" y="0"/>
            <a:chExt cx="918941" cy="677529"/>
          </a:xfrm>
        </p:grpSpPr>
        <p:sp>
          <p:nvSpPr>
            <p:cNvPr id="12" name="Freeform 12"/>
            <p:cNvSpPr/>
            <p:nvPr/>
          </p:nvSpPr>
          <p:spPr>
            <a:xfrm>
              <a:off x="0" y="0"/>
              <a:ext cx="918941" cy="677529"/>
            </a:xfrm>
            <a:custGeom>
              <a:avLst/>
              <a:gdLst/>
              <a:ahLst/>
              <a:cxnLst/>
              <a:rect l="l" t="t" r="r" b="b"/>
              <a:pathLst>
                <a:path w="918941" h="677529">
                  <a:moveTo>
                    <a:pt x="76183" y="0"/>
                  </a:moveTo>
                  <a:lnTo>
                    <a:pt x="842758" y="0"/>
                  </a:lnTo>
                  <a:cubicBezTo>
                    <a:pt x="884833" y="0"/>
                    <a:pt x="918941" y="34108"/>
                    <a:pt x="918941" y="76183"/>
                  </a:cubicBezTo>
                  <a:lnTo>
                    <a:pt x="918941" y="601346"/>
                  </a:lnTo>
                  <a:cubicBezTo>
                    <a:pt x="918941" y="643421"/>
                    <a:pt x="884833" y="677529"/>
                    <a:pt x="842758" y="677529"/>
                  </a:cubicBezTo>
                  <a:lnTo>
                    <a:pt x="76183" y="677529"/>
                  </a:lnTo>
                  <a:cubicBezTo>
                    <a:pt x="34108" y="677529"/>
                    <a:pt x="0" y="643421"/>
                    <a:pt x="0" y="601346"/>
                  </a:cubicBezTo>
                  <a:lnTo>
                    <a:pt x="0" y="76183"/>
                  </a:lnTo>
                  <a:cubicBezTo>
                    <a:pt x="0" y="34108"/>
                    <a:pt x="34108" y="0"/>
                    <a:pt x="76183"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13" name="TextBox 13"/>
            <p:cNvSpPr txBox="1"/>
            <p:nvPr/>
          </p:nvSpPr>
          <p:spPr>
            <a:xfrm>
              <a:off x="0" y="-85725"/>
              <a:ext cx="918941" cy="763254"/>
            </a:xfrm>
            <a:prstGeom prst="rect">
              <a:avLst/>
            </a:prstGeom>
          </p:spPr>
          <p:txBody>
            <a:bodyPr lIns="50800" tIns="50800" rIns="50800" bIns="50800" rtlCol="0" anchor="ctr"/>
            <a:lstStyle/>
            <a:p>
              <a:pPr algn="ctr">
                <a:lnSpc>
                  <a:spcPts val="2940"/>
                </a:lnSpc>
              </a:pPr>
              <a:endParaRPr/>
            </a:p>
          </p:txBody>
        </p:sp>
      </p:grpSp>
      <p:sp>
        <p:nvSpPr>
          <p:cNvPr id="14" name="TextBox 14"/>
          <p:cNvSpPr txBox="1"/>
          <p:nvPr/>
        </p:nvSpPr>
        <p:spPr>
          <a:xfrm>
            <a:off x="12375862" y="6207922"/>
            <a:ext cx="4584125"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Only Reactive</a:t>
            </a:r>
          </a:p>
        </p:txBody>
      </p:sp>
      <p:grpSp>
        <p:nvGrpSpPr>
          <p:cNvPr id="15" name="Group 15"/>
          <p:cNvGrpSpPr/>
          <p:nvPr/>
        </p:nvGrpSpPr>
        <p:grpSpPr>
          <a:xfrm>
            <a:off x="5956605" y="1285038"/>
            <a:ext cx="5182751" cy="3821209"/>
            <a:chOff x="0" y="0"/>
            <a:chExt cx="918941" cy="677529"/>
          </a:xfrm>
        </p:grpSpPr>
        <p:sp>
          <p:nvSpPr>
            <p:cNvPr id="16" name="Freeform 16"/>
            <p:cNvSpPr/>
            <p:nvPr/>
          </p:nvSpPr>
          <p:spPr>
            <a:xfrm>
              <a:off x="0" y="0"/>
              <a:ext cx="918941" cy="677529"/>
            </a:xfrm>
            <a:custGeom>
              <a:avLst/>
              <a:gdLst/>
              <a:ahLst/>
              <a:cxnLst/>
              <a:rect l="l" t="t" r="r" b="b"/>
              <a:pathLst>
                <a:path w="918941" h="677529">
                  <a:moveTo>
                    <a:pt x="76183" y="0"/>
                  </a:moveTo>
                  <a:lnTo>
                    <a:pt x="842758" y="0"/>
                  </a:lnTo>
                  <a:cubicBezTo>
                    <a:pt x="884833" y="0"/>
                    <a:pt x="918941" y="34108"/>
                    <a:pt x="918941" y="76183"/>
                  </a:cubicBezTo>
                  <a:lnTo>
                    <a:pt x="918941" y="601346"/>
                  </a:lnTo>
                  <a:cubicBezTo>
                    <a:pt x="918941" y="643421"/>
                    <a:pt x="884833" y="677529"/>
                    <a:pt x="842758" y="677529"/>
                  </a:cubicBezTo>
                  <a:lnTo>
                    <a:pt x="76183" y="677529"/>
                  </a:lnTo>
                  <a:cubicBezTo>
                    <a:pt x="34108" y="677529"/>
                    <a:pt x="0" y="643421"/>
                    <a:pt x="0" y="601346"/>
                  </a:cubicBezTo>
                  <a:lnTo>
                    <a:pt x="0" y="76183"/>
                  </a:lnTo>
                  <a:cubicBezTo>
                    <a:pt x="0" y="34108"/>
                    <a:pt x="34108" y="0"/>
                    <a:pt x="76183"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17" name="TextBox 17"/>
            <p:cNvSpPr txBox="1"/>
            <p:nvPr/>
          </p:nvSpPr>
          <p:spPr>
            <a:xfrm>
              <a:off x="0" y="-85725"/>
              <a:ext cx="918941" cy="763254"/>
            </a:xfrm>
            <a:prstGeom prst="rect">
              <a:avLst/>
            </a:prstGeom>
          </p:spPr>
          <p:txBody>
            <a:bodyPr lIns="50800" tIns="50800" rIns="50800" bIns="50800" rtlCol="0" anchor="ctr"/>
            <a:lstStyle/>
            <a:p>
              <a:pPr algn="ctr">
                <a:lnSpc>
                  <a:spcPts val="2940"/>
                </a:lnSpc>
              </a:pPr>
              <a:endParaRPr/>
            </a:p>
          </p:txBody>
        </p:sp>
      </p:grpSp>
      <p:sp>
        <p:nvSpPr>
          <p:cNvPr id="18" name="TextBox 18"/>
          <p:cNvSpPr txBox="1"/>
          <p:nvPr/>
        </p:nvSpPr>
        <p:spPr>
          <a:xfrm>
            <a:off x="6255918" y="2055869"/>
            <a:ext cx="4584125"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Slow Process</a:t>
            </a:r>
          </a:p>
        </p:txBody>
      </p:sp>
      <p:sp>
        <p:nvSpPr>
          <p:cNvPr id="19" name="TextBox 19"/>
          <p:cNvSpPr txBox="1"/>
          <p:nvPr/>
        </p:nvSpPr>
        <p:spPr>
          <a:xfrm>
            <a:off x="6255918" y="2674314"/>
            <a:ext cx="4584125" cy="1084399"/>
          </a:xfrm>
          <a:prstGeom prst="rect">
            <a:avLst/>
          </a:prstGeom>
        </p:spPr>
        <p:txBody>
          <a:bodyPr lIns="0" tIns="0" rIns="0" bIns="0" rtlCol="0" anchor="t">
            <a:spAutoFit/>
          </a:bodyPr>
          <a:lstStyle/>
          <a:p>
            <a:pPr marL="0" lvl="1" indent="0" algn="l">
              <a:lnSpc>
                <a:spcPts val="2940"/>
              </a:lnSpc>
              <a:spcBef>
                <a:spcPct val="0"/>
              </a:spcBef>
            </a:pPr>
            <a:r>
              <a:rPr lang="en-US" sz="2100" u="none" strike="noStrike" dirty="0">
                <a:solidFill>
                  <a:srgbClr val="FFFFFF"/>
                </a:solidFill>
                <a:latin typeface="Kollektif"/>
                <a:ea typeface="Kollektif"/>
                <a:cs typeface="Kollektif"/>
                <a:sym typeface="Kollektif"/>
              </a:rPr>
              <a:t>Conventional text-based AI interactions are slow and require too much effort for quick prompting.</a:t>
            </a:r>
          </a:p>
        </p:txBody>
      </p:sp>
      <p:sp>
        <p:nvSpPr>
          <p:cNvPr id="20" name="TextBox 20"/>
          <p:cNvSpPr txBox="1"/>
          <p:nvPr/>
        </p:nvSpPr>
        <p:spPr>
          <a:xfrm>
            <a:off x="12375862" y="2674314"/>
            <a:ext cx="4584125" cy="1084399"/>
          </a:xfrm>
          <a:prstGeom prst="rect">
            <a:avLst/>
          </a:prstGeom>
        </p:spPr>
        <p:txBody>
          <a:bodyPr lIns="0" tIns="0" rIns="0" bIns="0" rtlCol="0" anchor="t">
            <a:spAutoFit/>
          </a:bodyPr>
          <a:lstStyle/>
          <a:p>
            <a:pPr marL="0" lvl="1" indent="0" algn="l">
              <a:lnSpc>
                <a:spcPts val="2940"/>
              </a:lnSpc>
              <a:spcBef>
                <a:spcPct val="0"/>
              </a:spcBef>
            </a:pPr>
            <a:r>
              <a:rPr lang="en-US" sz="2100" u="none" strike="noStrike" dirty="0">
                <a:solidFill>
                  <a:srgbClr val="FFFFFF"/>
                </a:solidFill>
                <a:latin typeface="Kollektif"/>
                <a:ea typeface="Kollektif"/>
                <a:cs typeface="Kollektif"/>
                <a:sym typeface="Kollektif"/>
              </a:rPr>
              <a:t>AI-generated responses lack personalization and fail to account for the client’s unique background.</a:t>
            </a:r>
          </a:p>
        </p:txBody>
      </p:sp>
      <p:sp>
        <p:nvSpPr>
          <p:cNvPr id="21" name="TextBox 21"/>
          <p:cNvSpPr txBox="1"/>
          <p:nvPr/>
        </p:nvSpPr>
        <p:spPr>
          <a:xfrm>
            <a:off x="12375862" y="6824507"/>
            <a:ext cx="4584125" cy="1084399"/>
          </a:xfrm>
          <a:prstGeom prst="rect">
            <a:avLst/>
          </a:prstGeom>
        </p:spPr>
        <p:txBody>
          <a:bodyPr lIns="0" tIns="0" rIns="0" bIns="0" rtlCol="0" anchor="t">
            <a:spAutoFit/>
          </a:bodyPr>
          <a:lstStyle/>
          <a:p>
            <a:pPr marL="0" lvl="1" indent="0" algn="l">
              <a:lnSpc>
                <a:spcPts val="2940"/>
              </a:lnSpc>
              <a:spcBef>
                <a:spcPct val="0"/>
              </a:spcBef>
            </a:pPr>
            <a:r>
              <a:rPr lang="en-US" sz="2100" u="none" strike="noStrike" dirty="0">
                <a:solidFill>
                  <a:srgbClr val="FFFFFF"/>
                </a:solidFill>
                <a:latin typeface="Kollektif"/>
                <a:ea typeface="Kollektif"/>
                <a:cs typeface="Kollektif"/>
                <a:sym typeface="Kollektif"/>
              </a:rPr>
              <a:t>Traditional AI models are purely reactive—they never anticipate the client’s needs in advance.</a:t>
            </a:r>
          </a:p>
        </p:txBody>
      </p:sp>
      <p:sp>
        <p:nvSpPr>
          <p:cNvPr id="24" name="TextBox 5">
            <a:extLst>
              <a:ext uri="{FF2B5EF4-FFF2-40B4-BE49-F238E27FC236}">
                <a16:creationId xmlns:a16="http://schemas.microsoft.com/office/drawing/2014/main" id="{7C77D081-28EB-F1DE-5EBF-BC1EC2F37340}"/>
              </a:ext>
            </a:extLst>
          </p:cNvPr>
          <p:cNvSpPr txBox="1"/>
          <p:nvPr/>
        </p:nvSpPr>
        <p:spPr>
          <a:xfrm>
            <a:off x="1028700" y="413549"/>
            <a:ext cx="1866900" cy="187615"/>
          </a:xfrm>
          <a:prstGeom prst="rect">
            <a:avLst/>
          </a:prstGeom>
        </p:spPr>
        <p:txBody>
          <a:bodyPr wrap="square" lIns="0" tIns="0" rIns="0" bIns="0" rtlCol="0" anchor="t">
            <a:spAutoFit/>
          </a:bodyPr>
          <a:lstStyle/>
          <a:p>
            <a:pPr algn="l">
              <a:lnSpc>
                <a:spcPts val="1400"/>
              </a:lnSpc>
            </a:pPr>
            <a:r>
              <a:rPr lang="en-US" b="1" spc="-58" dirty="0">
                <a:solidFill>
                  <a:srgbClr val="FFFFFF"/>
                </a:solidFill>
                <a:latin typeface="Kollektif Bold"/>
                <a:ea typeface="Kollektif Bold"/>
                <a:cs typeface="Kollektif Bold"/>
                <a:sym typeface="Kollektif Bold"/>
              </a:rPr>
              <a:t>Binary Bandits</a:t>
            </a:r>
          </a:p>
        </p:txBody>
      </p:sp>
      <p:sp>
        <p:nvSpPr>
          <p:cNvPr id="25" name="TextBox 6">
            <a:extLst>
              <a:ext uri="{FF2B5EF4-FFF2-40B4-BE49-F238E27FC236}">
                <a16:creationId xmlns:a16="http://schemas.microsoft.com/office/drawing/2014/main" id="{7AD2DFE0-0DF3-36BA-7BF2-5F85FCBEF425}"/>
              </a:ext>
            </a:extLst>
          </p:cNvPr>
          <p:cNvSpPr txBox="1"/>
          <p:nvPr/>
        </p:nvSpPr>
        <p:spPr>
          <a:xfrm>
            <a:off x="15163801" y="413549"/>
            <a:ext cx="2095500" cy="187615"/>
          </a:xfrm>
          <a:prstGeom prst="rect">
            <a:avLst/>
          </a:prstGeom>
        </p:spPr>
        <p:txBody>
          <a:bodyPr wrap="square" lIns="0" tIns="0" rIns="0" bIns="0" rtlCol="0" anchor="t">
            <a:spAutoFit/>
          </a:bodyPr>
          <a:lstStyle/>
          <a:p>
            <a:pPr algn="r">
              <a:lnSpc>
                <a:spcPts val="1400"/>
              </a:lnSpc>
            </a:pPr>
            <a:r>
              <a:rPr lang="en-US" b="1" spc="-58" dirty="0">
                <a:solidFill>
                  <a:srgbClr val="FFFFFF"/>
                </a:solidFill>
                <a:latin typeface="Kollektif Bold"/>
                <a:ea typeface="Kollektif Bold"/>
                <a:cs typeface="Kollektif Bold"/>
                <a:sym typeface="Kollektif Bold"/>
              </a:rPr>
              <a:t>START HACK 2025</a:t>
            </a: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6400245" y="-8263700"/>
            <a:ext cx="32800490" cy="26814401"/>
          </a:xfrm>
          <a:custGeom>
            <a:avLst/>
            <a:gdLst/>
            <a:ahLst/>
            <a:cxnLst/>
            <a:rect l="l" t="t" r="r" b="b"/>
            <a:pathLst>
              <a:path w="32800490" h="26814401">
                <a:moveTo>
                  <a:pt x="0" y="0"/>
                </a:moveTo>
                <a:lnTo>
                  <a:pt x="32800490" y="0"/>
                </a:lnTo>
                <a:lnTo>
                  <a:pt x="32800490" y="26814400"/>
                </a:lnTo>
                <a:lnTo>
                  <a:pt x="0" y="26814400"/>
                </a:lnTo>
                <a:lnTo>
                  <a:pt x="0" y="0"/>
                </a:lnTo>
                <a:close/>
              </a:path>
            </a:pathLst>
          </a:custGeom>
          <a:blipFill>
            <a:blip r:embed="rId2"/>
            <a:stretch>
              <a:fillRect/>
            </a:stretch>
          </a:blipFill>
          <a:ln cap="sq">
            <a:noFill/>
            <a:prstDash val="solid"/>
            <a:miter/>
          </a:ln>
        </p:spPr>
        <p:txBody>
          <a:bodyPr/>
          <a:lstStyle/>
          <a:p>
            <a:endParaRPr lang="en-US"/>
          </a:p>
        </p:txBody>
      </p:sp>
      <p:sp>
        <p:nvSpPr>
          <p:cNvPr id="3" name="TextBox 3"/>
          <p:cNvSpPr txBox="1"/>
          <p:nvPr/>
        </p:nvSpPr>
        <p:spPr>
          <a:xfrm>
            <a:off x="1028700" y="1501893"/>
            <a:ext cx="16230600" cy="1936428"/>
          </a:xfrm>
          <a:prstGeom prst="rect">
            <a:avLst/>
          </a:prstGeom>
        </p:spPr>
        <p:txBody>
          <a:bodyPr lIns="0" tIns="0" rIns="0" bIns="0" rtlCol="0" anchor="t">
            <a:spAutoFit/>
          </a:bodyPr>
          <a:lstStyle/>
          <a:p>
            <a:pPr marL="0" lvl="0" indent="0" algn="r">
              <a:lnSpc>
                <a:spcPts val="15094"/>
              </a:lnSpc>
              <a:spcBef>
                <a:spcPct val="0"/>
              </a:spcBef>
            </a:pPr>
            <a:r>
              <a:rPr lang="en-US" sz="15094" b="1" spc="-633" dirty="0">
                <a:solidFill>
                  <a:srgbClr val="FFFFFF"/>
                </a:solidFill>
                <a:latin typeface="Kollektif Bold"/>
                <a:ea typeface="Kollektif Bold"/>
                <a:cs typeface="Kollektif Bold"/>
                <a:sym typeface="Kollektif Bold"/>
              </a:rPr>
              <a:t>The Solution.</a:t>
            </a:r>
          </a:p>
        </p:txBody>
      </p:sp>
      <p:sp>
        <p:nvSpPr>
          <p:cNvPr id="7" name="TextBox 5">
            <a:extLst>
              <a:ext uri="{FF2B5EF4-FFF2-40B4-BE49-F238E27FC236}">
                <a16:creationId xmlns:a16="http://schemas.microsoft.com/office/drawing/2014/main" id="{DA93511E-F087-6488-1942-6D8D65FD1F16}"/>
              </a:ext>
            </a:extLst>
          </p:cNvPr>
          <p:cNvSpPr txBox="1"/>
          <p:nvPr/>
        </p:nvSpPr>
        <p:spPr>
          <a:xfrm>
            <a:off x="1028700" y="413549"/>
            <a:ext cx="1866900" cy="187615"/>
          </a:xfrm>
          <a:prstGeom prst="rect">
            <a:avLst/>
          </a:prstGeom>
        </p:spPr>
        <p:txBody>
          <a:bodyPr wrap="square" lIns="0" tIns="0" rIns="0" bIns="0" rtlCol="0" anchor="t">
            <a:spAutoFit/>
          </a:bodyPr>
          <a:lstStyle/>
          <a:p>
            <a:pPr algn="l">
              <a:lnSpc>
                <a:spcPts val="1400"/>
              </a:lnSpc>
            </a:pPr>
            <a:r>
              <a:rPr lang="en-US" b="1" spc="-58" dirty="0">
                <a:solidFill>
                  <a:srgbClr val="FFFFFF"/>
                </a:solidFill>
                <a:latin typeface="Kollektif Bold"/>
                <a:ea typeface="Kollektif Bold"/>
                <a:cs typeface="Kollektif Bold"/>
                <a:sym typeface="Kollektif Bold"/>
              </a:rPr>
              <a:t>Binary Bandits</a:t>
            </a:r>
          </a:p>
        </p:txBody>
      </p:sp>
      <p:sp>
        <p:nvSpPr>
          <p:cNvPr id="8" name="TextBox 6">
            <a:extLst>
              <a:ext uri="{FF2B5EF4-FFF2-40B4-BE49-F238E27FC236}">
                <a16:creationId xmlns:a16="http://schemas.microsoft.com/office/drawing/2014/main" id="{268D73C7-CF8C-BC31-ABB5-BE20B50FDAC6}"/>
              </a:ext>
            </a:extLst>
          </p:cNvPr>
          <p:cNvSpPr txBox="1"/>
          <p:nvPr/>
        </p:nvSpPr>
        <p:spPr>
          <a:xfrm>
            <a:off x="15163801" y="413549"/>
            <a:ext cx="2095500" cy="187615"/>
          </a:xfrm>
          <a:prstGeom prst="rect">
            <a:avLst/>
          </a:prstGeom>
        </p:spPr>
        <p:txBody>
          <a:bodyPr wrap="square" lIns="0" tIns="0" rIns="0" bIns="0" rtlCol="0" anchor="t">
            <a:spAutoFit/>
          </a:bodyPr>
          <a:lstStyle/>
          <a:p>
            <a:pPr algn="r">
              <a:lnSpc>
                <a:spcPts val="1400"/>
              </a:lnSpc>
            </a:pPr>
            <a:r>
              <a:rPr lang="en-US" b="1" spc="-58" dirty="0">
                <a:solidFill>
                  <a:srgbClr val="FFFFFF"/>
                </a:solidFill>
                <a:latin typeface="Kollektif Bold"/>
                <a:ea typeface="Kollektif Bold"/>
                <a:cs typeface="Kollektif Bold"/>
                <a:sym typeface="Kollektif Bold"/>
              </a:rPr>
              <a:t>START HACK 2025</a:t>
            </a: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880367" y="5419620"/>
            <a:ext cx="4552015" cy="3676162"/>
            <a:chOff x="0" y="0"/>
            <a:chExt cx="807107" cy="651811"/>
          </a:xfrm>
        </p:grpSpPr>
        <p:sp>
          <p:nvSpPr>
            <p:cNvPr id="3" name="Freeform 3"/>
            <p:cNvSpPr/>
            <p:nvPr/>
          </p:nvSpPr>
          <p:spPr>
            <a:xfrm>
              <a:off x="0" y="0"/>
              <a:ext cx="807107" cy="651811"/>
            </a:xfrm>
            <a:custGeom>
              <a:avLst/>
              <a:gdLst/>
              <a:ahLst/>
              <a:cxnLst/>
              <a:rect l="l" t="t" r="r" b="b"/>
              <a:pathLst>
                <a:path w="807107" h="651811">
                  <a:moveTo>
                    <a:pt x="86739" y="0"/>
                  </a:moveTo>
                  <a:lnTo>
                    <a:pt x="720367" y="0"/>
                  </a:lnTo>
                  <a:cubicBezTo>
                    <a:pt x="768272" y="0"/>
                    <a:pt x="807107" y="38834"/>
                    <a:pt x="807107" y="86739"/>
                  </a:cubicBezTo>
                  <a:lnTo>
                    <a:pt x="807107" y="565072"/>
                  </a:lnTo>
                  <a:cubicBezTo>
                    <a:pt x="807107" y="612977"/>
                    <a:pt x="768272" y="651811"/>
                    <a:pt x="720367" y="651811"/>
                  </a:cubicBezTo>
                  <a:lnTo>
                    <a:pt x="86739" y="651811"/>
                  </a:lnTo>
                  <a:cubicBezTo>
                    <a:pt x="38834" y="651811"/>
                    <a:pt x="0" y="612977"/>
                    <a:pt x="0" y="565072"/>
                  </a:cubicBezTo>
                  <a:lnTo>
                    <a:pt x="0" y="86739"/>
                  </a:lnTo>
                  <a:cubicBezTo>
                    <a:pt x="0" y="38834"/>
                    <a:pt x="38834" y="0"/>
                    <a:pt x="86739"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4" name="TextBox 4"/>
            <p:cNvSpPr txBox="1"/>
            <p:nvPr/>
          </p:nvSpPr>
          <p:spPr>
            <a:xfrm>
              <a:off x="0" y="-85725"/>
              <a:ext cx="807107" cy="737536"/>
            </a:xfrm>
            <a:prstGeom prst="rect">
              <a:avLst/>
            </a:prstGeom>
          </p:spPr>
          <p:txBody>
            <a:bodyPr lIns="50800" tIns="50800" rIns="50800" bIns="50800" rtlCol="0" anchor="ctr"/>
            <a:lstStyle/>
            <a:p>
              <a:pPr algn="ctr">
                <a:lnSpc>
                  <a:spcPts val="2940"/>
                </a:lnSpc>
              </a:pPr>
              <a:endParaRPr/>
            </a:p>
          </p:txBody>
        </p:sp>
      </p:grpSp>
      <p:grpSp>
        <p:nvGrpSpPr>
          <p:cNvPr id="5" name="Group 5"/>
          <p:cNvGrpSpPr/>
          <p:nvPr/>
        </p:nvGrpSpPr>
        <p:grpSpPr>
          <a:xfrm>
            <a:off x="1028700" y="5419620"/>
            <a:ext cx="4552015" cy="3676162"/>
            <a:chOff x="0" y="0"/>
            <a:chExt cx="807107" cy="651811"/>
          </a:xfrm>
        </p:grpSpPr>
        <p:sp>
          <p:nvSpPr>
            <p:cNvPr id="6" name="Freeform 6"/>
            <p:cNvSpPr/>
            <p:nvPr/>
          </p:nvSpPr>
          <p:spPr>
            <a:xfrm>
              <a:off x="0" y="0"/>
              <a:ext cx="807107" cy="651811"/>
            </a:xfrm>
            <a:custGeom>
              <a:avLst/>
              <a:gdLst/>
              <a:ahLst/>
              <a:cxnLst/>
              <a:rect l="l" t="t" r="r" b="b"/>
              <a:pathLst>
                <a:path w="807107" h="651811">
                  <a:moveTo>
                    <a:pt x="86739" y="0"/>
                  </a:moveTo>
                  <a:lnTo>
                    <a:pt x="720367" y="0"/>
                  </a:lnTo>
                  <a:cubicBezTo>
                    <a:pt x="768272" y="0"/>
                    <a:pt x="807107" y="38834"/>
                    <a:pt x="807107" y="86739"/>
                  </a:cubicBezTo>
                  <a:lnTo>
                    <a:pt x="807107" y="565072"/>
                  </a:lnTo>
                  <a:cubicBezTo>
                    <a:pt x="807107" y="612977"/>
                    <a:pt x="768272" y="651811"/>
                    <a:pt x="720367" y="651811"/>
                  </a:cubicBezTo>
                  <a:lnTo>
                    <a:pt x="86739" y="651811"/>
                  </a:lnTo>
                  <a:cubicBezTo>
                    <a:pt x="38834" y="651811"/>
                    <a:pt x="0" y="612977"/>
                    <a:pt x="0" y="565072"/>
                  </a:cubicBezTo>
                  <a:lnTo>
                    <a:pt x="0" y="86739"/>
                  </a:lnTo>
                  <a:cubicBezTo>
                    <a:pt x="0" y="38834"/>
                    <a:pt x="38834" y="0"/>
                    <a:pt x="86739"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7" name="TextBox 7"/>
            <p:cNvSpPr txBox="1"/>
            <p:nvPr/>
          </p:nvSpPr>
          <p:spPr>
            <a:xfrm>
              <a:off x="0" y="-85725"/>
              <a:ext cx="807107" cy="737536"/>
            </a:xfrm>
            <a:prstGeom prst="rect">
              <a:avLst/>
            </a:prstGeom>
          </p:spPr>
          <p:txBody>
            <a:bodyPr lIns="50800" tIns="50800" rIns="50800" bIns="50800" rtlCol="0" anchor="ctr"/>
            <a:lstStyle/>
            <a:p>
              <a:pPr algn="ctr">
                <a:lnSpc>
                  <a:spcPts val="2940"/>
                </a:lnSpc>
              </a:pPr>
              <a:endParaRPr/>
            </a:p>
          </p:txBody>
        </p:sp>
      </p:grpSp>
      <p:sp>
        <p:nvSpPr>
          <p:cNvPr id="8" name="Freeform 8"/>
          <p:cNvSpPr/>
          <p:nvPr/>
        </p:nvSpPr>
        <p:spPr>
          <a:xfrm>
            <a:off x="8156374" y="-24653"/>
            <a:ext cx="14664318" cy="12507441"/>
          </a:xfrm>
          <a:custGeom>
            <a:avLst/>
            <a:gdLst/>
            <a:ahLst/>
            <a:cxnLst/>
            <a:rect l="l" t="t" r="r" b="b"/>
            <a:pathLst>
              <a:path w="14664318" h="12507441">
                <a:moveTo>
                  <a:pt x="0" y="0"/>
                </a:moveTo>
                <a:lnTo>
                  <a:pt x="14664318" y="0"/>
                </a:lnTo>
                <a:lnTo>
                  <a:pt x="14664318" y="12507441"/>
                </a:lnTo>
                <a:lnTo>
                  <a:pt x="0" y="12507441"/>
                </a:lnTo>
                <a:lnTo>
                  <a:pt x="0" y="0"/>
                </a:lnTo>
                <a:close/>
              </a:path>
            </a:pathLst>
          </a:custGeom>
          <a:blipFill>
            <a:blip r:embed="rId2"/>
            <a:stretch>
              <a:fillRect/>
            </a:stretch>
          </a:blipFill>
        </p:spPr>
        <p:txBody>
          <a:bodyPr/>
          <a:lstStyle/>
          <a:p>
            <a:endParaRPr lang="en-US"/>
          </a:p>
        </p:txBody>
      </p:sp>
      <p:sp>
        <p:nvSpPr>
          <p:cNvPr id="10" name="TextBox 10"/>
          <p:cNvSpPr txBox="1"/>
          <p:nvPr/>
        </p:nvSpPr>
        <p:spPr>
          <a:xfrm>
            <a:off x="1028700" y="2447394"/>
            <a:ext cx="9403682" cy="1828193"/>
          </a:xfrm>
          <a:prstGeom prst="rect">
            <a:avLst/>
          </a:prstGeom>
        </p:spPr>
        <p:txBody>
          <a:bodyPr lIns="0" tIns="0" rIns="0" bIns="0" rtlCol="0" anchor="t">
            <a:spAutoFit/>
          </a:bodyPr>
          <a:lstStyle/>
          <a:p>
            <a:pPr marL="0" lvl="1" indent="0" algn="l">
              <a:lnSpc>
                <a:spcPts val="2940"/>
              </a:lnSpc>
              <a:spcBef>
                <a:spcPct val="0"/>
              </a:spcBef>
            </a:pPr>
            <a:r>
              <a:rPr lang="en-US" sz="2100" u="none" strike="noStrike" dirty="0">
                <a:solidFill>
                  <a:srgbClr val="FFFFFF"/>
                </a:solidFill>
                <a:latin typeface="Kollektif"/>
                <a:ea typeface="Kollektif"/>
                <a:cs typeface="Kollektif"/>
                <a:sym typeface="Kollektif"/>
              </a:rPr>
              <a:t>Our intuitive conversation interface gives wealth managers a clear overview of their clients' assets, progress toward financial goals, and personal preferences. More importantly, the AI analyzes conversations in real time, dynamically displaying relevant financial insights—ensuring advisors can respond with precise, informed guidance at the right moment.</a:t>
            </a:r>
          </a:p>
        </p:txBody>
      </p:sp>
      <p:sp>
        <p:nvSpPr>
          <p:cNvPr id="11" name="TextBox 11"/>
          <p:cNvSpPr txBox="1"/>
          <p:nvPr/>
        </p:nvSpPr>
        <p:spPr>
          <a:xfrm>
            <a:off x="1028700" y="1426314"/>
            <a:ext cx="9403682" cy="923330"/>
          </a:xfrm>
          <a:prstGeom prst="rect">
            <a:avLst/>
          </a:prstGeom>
        </p:spPr>
        <p:txBody>
          <a:bodyPr lIns="0" tIns="0" rIns="0" bIns="0" rtlCol="0" anchor="t">
            <a:spAutoFit/>
          </a:bodyPr>
          <a:lstStyle/>
          <a:p>
            <a:pPr marL="0" lvl="0" indent="0" algn="l">
              <a:lnSpc>
                <a:spcPts val="7200"/>
              </a:lnSpc>
              <a:spcBef>
                <a:spcPct val="0"/>
              </a:spcBef>
            </a:pPr>
            <a:r>
              <a:rPr lang="en-US" sz="7200" dirty="0">
                <a:solidFill>
                  <a:srgbClr val="FFFFFF"/>
                </a:solidFill>
                <a:latin typeface="Kollektif"/>
                <a:ea typeface="Kollektif"/>
                <a:cs typeface="Kollektif"/>
                <a:sym typeface="Kollektif"/>
              </a:rPr>
              <a:t>The Solution.</a:t>
            </a:r>
          </a:p>
        </p:txBody>
      </p:sp>
      <p:sp>
        <p:nvSpPr>
          <p:cNvPr id="15" name="TextBox 15"/>
          <p:cNvSpPr txBox="1"/>
          <p:nvPr/>
        </p:nvSpPr>
        <p:spPr>
          <a:xfrm>
            <a:off x="6143254" y="5790610"/>
            <a:ext cx="4026240"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Personalization</a:t>
            </a:r>
          </a:p>
        </p:txBody>
      </p:sp>
      <p:sp>
        <p:nvSpPr>
          <p:cNvPr id="16" name="TextBox 16"/>
          <p:cNvSpPr txBox="1"/>
          <p:nvPr/>
        </p:nvSpPr>
        <p:spPr>
          <a:xfrm>
            <a:off x="1291587" y="5790610"/>
            <a:ext cx="4026240"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No More Typing</a:t>
            </a:r>
          </a:p>
        </p:txBody>
      </p:sp>
      <p:sp>
        <p:nvSpPr>
          <p:cNvPr id="17" name="TextBox 17"/>
          <p:cNvSpPr txBox="1"/>
          <p:nvPr/>
        </p:nvSpPr>
        <p:spPr>
          <a:xfrm>
            <a:off x="1291587" y="6561981"/>
            <a:ext cx="4026240" cy="1456296"/>
          </a:xfrm>
          <a:prstGeom prst="rect">
            <a:avLst/>
          </a:prstGeom>
        </p:spPr>
        <p:txBody>
          <a:bodyPr lIns="0" tIns="0" rIns="0" bIns="0" rtlCol="0" anchor="t">
            <a:spAutoFit/>
          </a:bodyPr>
          <a:lstStyle/>
          <a:p>
            <a:pPr marL="0" lvl="1" indent="0" algn="l">
              <a:lnSpc>
                <a:spcPts val="2940"/>
              </a:lnSpc>
              <a:spcBef>
                <a:spcPct val="0"/>
              </a:spcBef>
            </a:pPr>
            <a:r>
              <a:rPr lang="en-US" sz="2100" u="none" strike="noStrike" dirty="0">
                <a:solidFill>
                  <a:srgbClr val="FFFFFF"/>
                </a:solidFill>
                <a:latin typeface="Kollektif"/>
                <a:ea typeface="Kollektif"/>
                <a:cs typeface="Kollektif"/>
                <a:sym typeface="Kollektif"/>
              </a:rPr>
              <a:t>No more tedious and time-consuming typing—our AI automatically formulates the right prompts for you.</a:t>
            </a:r>
          </a:p>
        </p:txBody>
      </p:sp>
      <p:sp>
        <p:nvSpPr>
          <p:cNvPr id="18" name="TextBox 18"/>
          <p:cNvSpPr txBox="1"/>
          <p:nvPr/>
        </p:nvSpPr>
        <p:spPr>
          <a:xfrm>
            <a:off x="6143254" y="6561981"/>
            <a:ext cx="4026240" cy="1084399"/>
          </a:xfrm>
          <a:prstGeom prst="rect">
            <a:avLst/>
          </a:prstGeom>
        </p:spPr>
        <p:txBody>
          <a:bodyPr lIns="0" tIns="0" rIns="0" bIns="0" rtlCol="0" anchor="t">
            <a:spAutoFit/>
          </a:bodyPr>
          <a:lstStyle/>
          <a:p>
            <a:pPr marL="0" lvl="1" indent="0" algn="l">
              <a:lnSpc>
                <a:spcPts val="2940"/>
              </a:lnSpc>
              <a:spcBef>
                <a:spcPct val="0"/>
              </a:spcBef>
            </a:pPr>
            <a:r>
              <a:rPr lang="en-US" sz="2100" u="none" strike="noStrike" dirty="0">
                <a:solidFill>
                  <a:srgbClr val="FFFFFF"/>
                </a:solidFill>
                <a:latin typeface="Kollektif"/>
                <a:ea typeface="Kollektif"/>
                <a:cs typeface="Kollektif"/>
                <a:sym typeface="Kollektif"/>
              </a:rPr>
              <a:t>We deliver personalized client insights tailored to their preferences and interests.</a:t>
            </a:r>
          </a:p>
        </p:txBody>
      </p:sp>
      <p:sp>
        <p:nvSpPr>
          <p:cNvPr id="19" name="TextBox 5">
            <a:extLst>
              <a:ext uri="{FF2B5EF4-FFF2-40B4-BE49-F238E27FC236}">
                <a16:creationId xmlns:a16="http://schemas.microsoft.com/office/drawing/2014/main" id="{15A8897D-5110-275F-E302-D8EE66F18DC2}"/>
              </a:ext>
            </a:extLst>
          </p:cNvPr>
          <p:cNvSpPr txBox="1"/>
          <p:nvPr/>
        </p:nvSpPr>
        <p:spPr>
          <a:xfrm>
            <a:off x="1028700" y="413549"/>
            <a:ext cx="1866900" cy="187615"/>
          </a:xfrm>
          <a:prstGeom prst="rect">
            <a:avLst/>
          </a:prstGeom>
        </p:spPr>
        <p:txBody>
          <a:bodyPr wrap="square" lIns="0" tIns="0" rIns="0" bIns="0" rtlCol="0" anchor="t">
            <a:spAutoFit/>
          </a:bodyPr>
          <a:lstStyle/>
          <a:p>
            <a:pPr algn="l">
              <a:lnSpc>
                <a:spcPts val="1400"/>
              </a:lnSpc>
            </a:pPr>
            <a:r>
              <a:rPr lang="en-US" b="1" spc="-58" dirty="0">
                <a:solidFill>
                  <a:srgbClr val="FFFFFF"/>
                </a:solidFill>
                <a:latin typeface="Kollektif Bold"/>
                <a:ea typeface="Kollektif Bold"/>
                <a:cs typeface="Kollektif Bold"/>
                <a:sym typeface="Kollektif Bold"/>
              </a:rPr>
              <a:t>Binary Bandits</a:t>
            </a:r>
          </a:p>
        </p:txBody>
      </p:sp>
      <p:sp>
        <p:nvSpPr>
          <p:cNvPr id="20" name="TextBox 6">
            <a:extLst>
              <a:ext uri="{FF2B5EF4-FFF2-40B4-BE49-F238E27FC236}">
                <a16:creationId xmlns:a16="http://schemas.microsoft.com/office/drawing/2014/main" id="{CC67905A-DD82-EBFA-C970-3C1537D021F4}"/>
              </a:ext>
            </a:extLst>
          </p:cNvPr>
          <p:cNvSpPr txBox="1"/>
          <p:nvPr/>
        </p:nvSpPr>
        <p:spPr>
          <a:xfrm>
            <a:off x="15163801" y="413549"/>
            <a:ext cx="2095500" cy="187615"/>
          </a:xfrm>
          <a:prstGeom prst="rect">
            <a:avLst/>
          </a:prstGeom>
        </p:spPr>
        <p:txBody>
          <a:bodyPr wrap="square" lIns="0" tIns="0" rIns="0" bIns="0" rtlCol="0" anchor="t">
            <a:spAutoFit/>
          </a:bodyPr>
          <a:lstStyle/>
          <a:p>
            <a:pPr algn="r">
              <a:lnSpc>
                <a:spcPts val="1400"/>
              </a:lnSpc>
            </a:pPr>
            <a:r>
              <a:rPr lang="en-US" b="1" spc="-58" dirty="0">
                <a:solidFill>
                  <a:srgbClr val="FFFFFF"/>
                </a:solidFill>
                <a:latin typeface="Kollektif Bold"/>
                <a:ea typeface="Kollektif Bold"/>
                <a:cs typeface="Kollektif Bold"/>
                <a:sym typeface="Kollektif Bold"/>
              </a:rPr>
              <a:t>START HACK 2025</a:t>
            </a:r>
          </a:p>
        </p:txBody>
      </p:sp>
      <p:grpSp>
        <p:nvGrpSpPr>
          <p:cNvPr id="26" name="Group 2">
            <a:extLst>
              <a:ext uri="{FF2B5EF4-FFF2-40B4-BE49-F238E27FC236}">
                <a16:creationId xmlns:a16="http://schemas.microsoft.com/office/drawing/2014/main" id="{252E186E-44B5-6908-893C-371DDC00ADB1}"/>
              </a:ext>
            </a:extLst>
          </p:cNvPr>
          <p:cNvGrpSpPr/>
          <p:nvPr/>
        </p:nvGrpSpPr>
        <p:grpSpPr>
          <a:xfrm>
            <a:off x="10687985" y="5429738"/>
            <a:ext cx="4552015" cy="3676162"/>
            <a:chOff x="0" y="0"/>
            <a:chExt cx="807107" cy="651811"/>
          </a:xfrm>
        </p:grpSpPr>
        <p:sp>
          <p:nvSpPr>
            <p:cNvPr id="27" name="Freeform 3">
              <a:extLst>
                <a:ext uri="{FF2B5EF4-FFF2-40B4-BE49-F238E27FC236}">
                  <a16:creationId xmlns:a16="http://schemas.microsoft.com/office/drawing/2014/main" id="{2940DBD1-6965-CE0A-6B1B-2EDB596F2388}"/>
                </a:ext>
              </a:extLst>
            </p:cNvPr>
            <p:cNvSpPr/>
            <p:nvPr/>
          </p:nvSpPr>
          <p:spPr>
            <a:xfrm>
              <a:off x="0" y="0"/>
              <a:ext cx="807107" cy="651811"/>
            </a:xfrm>
            <a:custGeom>
              <a:avLst/>
              <a:gdLst/>
              <a:ahLst/>
              <a:cxnLst/>
              <a:rect l="l" t="t" r="r" b="b"/>
              <a:pathLst>
                <a:path w="807107" h="651811">
                  <a:moveTo>
                    <a:pt x="86739" y="0"/>
                  </a:moveTo>
                  <a:lnTo>
                    <a:pt x="720367" y="0"/>
                  </a:lnTo>
                  <a:cubicBezTo>
                    <a:pt x="768272" y="0"/>
                    <a:pt x="807107" y="38834"/>
                    <a:pt x="807107" y="86739"/>
                  </a:cubicBezTo>
                  <a:lnTo>
                    <a:pt x="807107" y="565072"/>
                  </a:lnTo>
                  <a:cubicBezTo>
                    <a:pt x="807107" y="612977"/>
                    <a:pt x="768272" y="651811"/>
                    <a:pt x="720367" y="651811"/>
                  </a:cubicBezTo>
                  <a:lnTo>
                    <a:pt x="86739" y="651811"/>
                  </a:lnTo>
                  <a:cubicBezTo>
                    <a:pt x="38834" y="651811"/>
                    <a:pt x="0" y="612977"/>
                    <a:pt x="0" y="565072"/>
                  </a:cubicBezTo>
                  <a:lnTo>
                    <a:pt x="0" y="86739"/>
                  </a:lnTo>
                  <a:cubicBezTo>
                    <a:pt x="0" y="38834"/>
                    <a:pt x="38834" y="0"/>
                    <a:pt x="86739" y="0"/>
                  </a:cubicBezTo>
                  <a:close/>
                </a:path>
              </a:pathLst>
            </a:custGeom>
            <a:solidFill>
              <a:srgbClr val="000000">
                <a:alpha val="0"/>
              </a:srgbClr>
            </a:solidFill>
            <a:ln w="19050" cap="rnd">
              <a:solidFill>
                <a:srgbClr val="FFFFFF"/>
              </a:solidFill>
              <a:prstDash val="solid"/>
              <a:round/>
            </a:ln>
          </p:spPr>
          <p:txBody>
            <a:bodyPr/>
            <a:lstStyle/>
            <a:p>
              <a:endParaRPr lang="en-US"/>
            </a:p>
          </p:txBody>
        </p:sp>
        <p:sp>
          <p:nvSpPr>
            <p:cNvPr id="28" name="TextBox 4">
              <a:extLst>
                <a:ext uri="{FF2B5EF4-FFF2-40B4-BE49-F238E27FC236}">
                  <a16:creationId xmlns:a16="http://schemas.microsoft.com/office/drawing/2014/main" id="{791B39A6-7468-2553-7C76-940212C38E95}"/>
                </a:ext>
              </a:extLst>
            </p:cNvPr>
            <p:cNvSpPr txBox="1"/>
            <p:nvPr/>
          </p:nvSpPr>
          <p:spPr>
            <a:xfrm>
              <a:off x="0" y="-85725"/>
              <a:ext cx="807107" cy="737536"/>
            </a:xfrm>
            <a:prstGeom prst="rect">
              <a:avLst/>
            </a:prstGeom>
          </p:spPr>
          <p:txBody>
            <a:bodyPr lIns="50800" tIns="50800" rIns="50800" bIns="50800" rtlCol="0" anchor="ctr"/>
            <a:lstStyle/>
            <a:p>
              <a:pPr algn="ctr">
                <a:lnSpc>
                  <a:spcPts val="2940"/>
                </a:lnSpc>
              </a:pPr>
              <a:endParaRPr/>
            </a:p>
          </p:txBody>
        </p:sp>
      </p:grpSp>
      <p:sp>
        <p:nvSpPr>
          <p:cNvPr id="29" name="TextBox 15">
            <a:extLst>
              <a:ext uri="{FF2B5EF4-FFF2-40B4-BE49-F238E27FC236}">
                <a16:creationId xmlns:a16="http://schemas.microsoft.com/office/drawing/2014/main" id="{23288277-1D8F-4C90-F135-9AA60A974743}"/>
              </a:ext>
            </a:extLst>
          </p:cNvPr>
          <p:cNvSpPr txBox="1"/>
          <p:nvPr/>
        </p:nvSpPr>
        <p:spPr>
          <a:xfrm>
            <a:off x="10950872" y="5800728"/>
            <a:ext cx="4026240"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Proactive</a:t>
            </a:r>
          </a:p>
        </p:txBody>
      </p:sp>
      <p:sp>
        <p:nvSpPr>
          <p:cNvPr id="30" name="TextBox 18">
            <a:extLst>
              <a:ext uri="{FF2B5EF4-FFF2-40B4-BE49-F238E27FC236}">
                <a16:creationId xmlns:a16="http://schemas.microsoft.com/office/drawing/2014/main" id="{67F9096E-42F8-21FD-3C61-07500240C9AD}"/>
              </a:ext>
            </a:extLst>
          </p:cNvPr>
          <p:cNvSpPr txBox="1"/>
          <p:nvPr/>
        </p:nvSpPr>
        <p:spPr>
          <a:xfrm>
            <a:off x="10950872" y="6572099"/>
            <a:ext cx="4026240" cy="1456296"/>
          </a:xfrm>
          <a:prstGeom prst="rect">
            <a:avLst/>
          </a:prstGeom>
        </p:spPr>
        <p:txBody>
          <a:bodyPr lIns="0" tIns="0" rIns="0" bIns="0" rtlCol="0" anchor="t">
            <a:spAutoFit/>
          </a:bodyPr>
          <a:lstStyle/>
          <a:p>
            <a:pPr marL="0" lvl="1" indent="0" algn="l">
              <a:lnSpc>
                <a:spcPts val="2940"/>
              </a:lnSpc>
              <a:spcBef>
                <a:spcPct val="0"/>
              </a:spcBef>
            </a:pPr>
            <a:r>
              <a:rPr lang="en-US" sz="2100" u="none" strike="noStrike" dirty="0">
                <a:solidFill>
                  <a:srgbClr val="FFFFFF"/>
                </a:solidFill>
                <a:latin typeface="Kollektif"/>
                <a:ea typeface="Kollektif"/>
                <a:cs typeface="Kollektif"/>
                <a:sym typeface="Kollektif"/>
              </a:rPr>
              <a:t>With our AI continuously scanning the market, we proactively provide answers—even before questions are asked.</a:t>
            </a: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2286023" y="-1889303"/>
            <a:ext cx="26629445" cy="22712698"/>
          </a:xfrm>
          <a:custGeom>
            <a:avLst/>
            <a:gdLst/>
            <a:ahLst/>
            <a:cxnLst/>
            <a:rect l="l" t="t" r="r" b="b"/>
            <a:pathLst>
              <a:path w="26629445" h="22712698">
                <a:moveTo>
                  <a:pt x="0" y="0"/>
                </a:moveTo>
                <a:lnTo>
                  <a:pt x="26629446" y="0"/>
                </a:lnTo>
                <a:lnTo>
                  <a:pt x="26629446" y="22712698"/>
                </a:lnTo>
                <a:lnTo>
                  <a:pt x="0" y="22712698"/>
                </a:lnTo>
                <a:lnTo>
                  <a:pt x="0" y="0"/>
                </a:lnTo>
                <a:close/>
              </a:path>
            </a:pathLst>
          </a:custGeom>
          <a:blipFill>
            <a:blip r:embed="rId2"/>
            <a:stretch>
              <a:fillRect/>
            </a:stretch>
          </a:blipFill>
          <a:ln cap="sq">
            <a:noFill/>
            <a:prstDash val="solid"/>
            <a:miter/>
          </a:ln>
        </p:spPr>
        <p:txBody>
          <a:bodyPr/>
          <a:lstStyle/>
          <a:p>
            <a:endParaRPr lang="en-US"/>
          </a:p>
        </p:txBody>
      </p:sp>
      <p:grpSp>
        <p:nvGrpSpPr>
          <p:cNvPr id="3" name="Group 3"/>
          <p:cNvGrpSpPr/>
          <p:nvPr/>
        </p:nvGrpSpPr>
        <p:grpSpPr>
          <a:xfrm>
            <a:off x="1028700" y="1028700"/>
            <a:ext cx="5018412" cy="5799981"/>
            <a:chOff x="0" y="0"/>
            <a:chExt cx="777483" cy="898569"/>
          </a:xfrm>
        </p:grpSpPr>
        <p:sp>
          <p:nvSpPr>
            <p:cNvPr id="4" name="Freeform 4"/>
            <p:cNvSpPr/>
            <p:nvPr/>
          </p:nvSpPr>
          <p:spPr>
            <a:xfrm>
              <a:off x="0" y="0"/>
              <a:ext cx="777483" cy="898569"/>
            </a:xfrm>
            <a:custGeom>
              <a:avLst/>
              <a:gdLst/>
              <a:ahLst/>
              <a:cxnLst/>
              <a:rect l="l" t="t" r="r" b="b"/>
              <a:pathLst>
                <a:path w="777483" h="898569">
                  <a:moveTo>
                    <a:pt x="35482" y="0"/>
                  </a:moveTo>
                  <a:lnTo>
                    <a:pt x="742001" y="0"/>
                  </a:lnTo>
                  <a:cubicBezTo>
                    <a:pt x="751412" y="0"/>
                    <a:pt x="760437" y="3738"/>
                    <a:pt x="767091" y="10392"/>
                  </a:cubicBezTo>
                  <a:cubicBezTo>
                    <a:pt x="773745" y="17047"/>
                    <a:pt x="777483" y="26072"/>
                    <a:pt x="777483" y="35482"/>
                  </a:cubicBezTo>
                  <a:lnTo>
                    <a:pt x="777483" y="863087"/>
                  </a:lnTo>
                  <a:cubicBezTo>
                    <a:pt x="777483" y="872497"/>
                    <a:pt x="773745" y="881522"/>
                    <a:pt x="767091" y="888176"/>
                  </a:cubicBezTo>
                  <a:cubicBezTo>
                    <a:pt x="760437" y="894831"/>
                    <a:pt x="751412" y="898569"/>
                    <a:pt x="742001" y="898569"/>
                  </a:cubicBezTo>
                  <a:lnTo>
                    <a:pt x="35482" y="898569"/>
                  </a:lnTo>
                  <a:cubicBezTo>
                    <a:pt x="26072" y="898569"/>
                    <a:pt x="17047" y="894831"/>
                    <a:pt x="10392" y="888176"/>
                  </a:cubicBezTo>
                  <a:cubicBezTo>
                    <a:pt x="3738" y="881522"/>
                    <a:pt x="0" y="872497"/>
                    <a:pt x="0" y="863087"/>
                  </a:cubicBezTo>
                  <a:lnTo>
                    <a:pt x="0" y="35482"/>
                  </a:lnTo>
                  <a:cubicBezTo>
                    <a:pt x="0" y="26072"/>
                    <a:pt x="3738" y="17047"/>
                    <a:pt x="10392" y="10392"/>
                  </a:cubicBezTo>
                  <a:cubicBezTo>
                    <a:pt x="17047" y="3738"/>
                    <a:pt x="26072" y="0"/>
                    <a:pt x="35482" y="0"/>
                  </a:cubicBezTo>
                  <a:close/>
                </a:path>
              </a:pathLst>
            </a:custGeom>
            <a:blipFill>
              <a:blip r:embed="rId3"/>
              <a:stretch>
                <a:fillRect l="-44512" t="-57804" r="-30669" b="-69559"/>
              </a:stretch>
            </a:blipFill>
          </p:spPr>
          <p:txBody>
            <a:bodyPr/>
            <a:lstStyle/>
            <a:p>
              <a:endParaRPr lang="en-US"/>
            </a:p>
          </p:txBody>
        </p:sp>
      </p:grpSp>
      <p:grpSp>
        <p:nvGrpSpPr>
          <p:cNvPr id="5" name="Group 5"/>
          <p:cNvGrpSpPr/>
          <p:nvPr/>
        </p:nvGrpSpPr>
        <p:grpSpPr>
          <a:xfrm>
            <a:off x="6900517" y="5485436"/>
            <a:ext cx="5408847" cy="3772864"/>
            <a:chOff x="0" y="0"/>
            <a:chExt cx="837972" cy="584515"/>
          </a:xfrm>
        </p:grpSpPr>
        <p:sp>
          <p:nvSpPr>
            <p:cNvPr id="6" name="Freeform 6"/>
            <p:cNvSpPr/>
            <p:nvPr/>
          </p:nvSpPr>
          <p:spPr>
            <a:xfrm>
              <a:off x="0" y="0"/>
              <a:ext cx="837972" cy="584515"/>
            </a:xfrm>
            <a:custGeom>
              <a:avLst/>
              <a:gdLst/>
              <a:ahLst/>
              <a:cxnLst/>
              <a:rect l="l" t="t" r="r" b="b"/>
              <a:pathLst>
                <a:path w="837972" h="584515">
                  <a:moveTo>
                    <a:pt x="32921" y="0"/>
                  </a:moveTo>
                  <a:lnTo>
                    <a:pt x="805051" y="0"/>
                  </a:lnTo>
                  <a:cubicBezTo>
                    <a:pt x="813782" y="0"/>
                    <a:pt x="822156" y="3468"/>
                    <a:pt x="828330" y="9642"/>
                  </a:cubicBezTo>
                  <a:cubicBezTo>
                    <a:pt x="834503" y="15816"/>
                    <a:pt x="837972" y="24190"/>
                    <a:pt x="837972" y="32921"/>
                  </a:cubicBezTo>
                  <a:lnTo>
                    <a:pt x="837972" y="551594"/>
                  </a:lnTo>
                  <a:cubicBezTo>
                    <a:pt x="837972" y="560326"/>
                    <a:pt x="834503" y="568699"/>
                    <a:pt x="828330" y="574873"/>
                  </a:cubicBezTo>
                  <a:cubicBezTo>
                    <a:pt x="822156" y="581047"/>
                    <a:pt x="813782" y="584515"/>
                    <a:pt x="805051" y="584515"/>
                  </a:cubicBezTo>
                  <a:lnTo>
                    <a:pt x="32921" y="584515"/>
                  </a:lnTo>
                  <a:cubicBezTo>
                    <a:pt x="24190" y="584515"/>
                    <a:pt x="15816" y="581047"/>
                    <a:pt x="9642" y="574873"/>
                  </a:cubicBezTo>
                  <a:cubicBezTo>
                    <a:pt x="3468" y="568699"/>
                    <a:pt x="0" y="560326"/>
                    <a:pt x="0" y="551594"/>
                  </a:cubicBezTo>
                  <a:lnTo>
                    <a:pt x="0" y="32921"/>
                  </a:lnTo>
                  <a:cubicBezTo>
                    <a:pt x="0" y="24190"/>
                    <a:pt x="3468" y="15816"/>
                    <a:pt x="9642" y="9642"/>
                  </a:cubicBezTo>
                  <a:cubicBezTo>
                    <a:pt x="15816" y="3468"/>
                    <a:pt x="24190" y="0"/>
                    <a:pt x="32921" y="0"/>
                  </a:cubicBezTo>
                  <a:close/>
                </a:path>
              </a:pathLst>
            </a:custGeom>
            <a:blipFill>
              <a:blip r:embed="rId4"/>
              <a:stretch>
                <a:fillRect l="-91573" t="-87626" r="-39523" b="-33105"/>
              </a:stretch>
            </a:blipFill>
          </p:spPr>
          <p:txBody>
            <a:bodyPr/>
            <a:lstStyle/>
            <a:p>
              <a:endParaRPr lang="en-US"/>
            </a:p>
          </p:txBody>
        </p:sp>
      </p:grpSp>
      <p:grpSp>
        <p:nvGrpSpPr>
          <p:cNvPr id="7" name="Group 7"/>
          <p:cNvGrpSpPr/>
          <p:nvPr/>
        </p:nvGrpSpPr>
        <p:grpSpPr>
          <a:xfrm>
            <a:off x="6900517" y="1028700"/>
            <a:ext cx="5408847" cy="3772864"/>
            <a:chOff x="0" y="0"/>
            <a:chExt cx="837972" cy="584515"/>
          </a:xfrm>
        </p:grpSpPr>
        <p:sp>
          <p:nvSpPr>
            <p:cNvPr id="8" name="Freeform 8"/>
            <p:cNvSpPr/>
            <p:nvPr/>
          </p:nvSpPr>
          <p:spPr>
            <a:xfrm>
              <a:off x="0" y="0"/>
              <a:ext cx="837972" cy="584515"/>
            </a:xfrm>
            <a:custGeom>
              <a:avLst/>
              <a:gdLst/>
              <a:ahLst/>
              <a:cxnLst/>
              <a:rect l="l" t="t" r="r" b="b"/>
              <a:pathLst>
                <a:path w="837972" h="584515">
                  <a:moveTo>
                    <a:pt x="32921" y="0"/>
                  </a:moveTo>
                  <a:lnTo>
                    <a:pt x="805051" y="0"/>
                  </a:lnTo>
                  <a:cubicBezTo>
                    <a:pt x="813782" y="0"/>
                    <a:pt x="822156" y="3468"/>
                    <a:pt x="828330" y="9642"/>
                  </a:cubicBezTo>
                  <a:cubicBezTo>
                    <a:pt x="834503" y="15816"/>
                    <a:pt x="837972" y="24190"/>
                    <a:pt x="837972" y="32921"/>
                  </a:cubicBezTo>
                  <a:lnTo>
                    <a:pt x="837972" y="551594"/>
                  </a:lnTo>
                  <a:cubicBezTo>
                    <a:pt x="837972" y="560326"/>
                    <a:pt x="834503" y="568699"/>
                    <a:pt x="828330" y="574873"/>
                  </a:cubicBezTo>
                  <a:cubicBezTo>
                    <a:pt x="822156" y="581047"/>
                    <a:pt x="813782" y="584515"/>
                    <a:pt x="805051" y="584515"/>
                  </a:cubicBezTo>
                  <a:lnTo>
                    <a:pt x="32921" y="584515"/>
                  </a:lnTo>
                  <a:cubicBezTo>
                    <a:pt x="24190" y="584515"/>
                    <a:pt x="15816" y="581047"/>
                    <a:pt x="9642" y="574873"/>
                  </a:cubicBezTo>
                  <a:cubicBezTo>
                    <a:pt x="3468" y="568699"/>
                    <a:pt x="0" y="560326"/>
                    <a:pt x="0" y="551594"/>
                  </a:cubicBezTo>
                  <a:lnTo>
                    <a:pt x="0" y="32921"/>
                  </a:lnTo>
                  <a:cubicBezTo>
                    <a:pt x="0" y="24190"/>
                    <a:pt x="3468" y="15816"/>
                    <a:pt x="9642" y="9642"/>
                  </a:cubicBezTo>
                  <a:cubicBezTo>
                    <a:pt x="15816" y="3468"/>
                    <a:pt x="24190" y="0"/>
                    <a:pt x="32921" y="0"/>
                  </a:cubicBezTo>
                  <a:close/>
                </a:path>
              </a:pathLst>
            </a:custGeom>
            <a:blipFill>
              <a:blip r:embed="rId5"/>
              <a:stretch>
                <a:fillRect l="-9113" r="-9113"/>
              </a:stretch>
            </a:blipFill>
          </p:spPr>
          <p:txBody>
            <a:bodyPr/>
            <a:lstStyle/>
            <a:p>
              <a:endParaRPr lang="en-US"/>
            </a:p>
          </p:txBody>
        </p:sp>
      </p:grpSp>
      <p:grpSp>
        <p:nvGrpSpPr>
          <p:cNvPr id="9" name="Group 9"/>
          <p:cNvGrpSpPr/>
          <p:nvPr/>
        </p:nvGrpSpPr>
        <p:grpSpPr>
          <a:xfrm>
            <a:off x="13166614" y="1028700"/>
            <a:ext cx="4092686" cy="8229600"/>
            <a:chOff x="0" y="0"/>
            <a:chExt cx="634064" cy="1274980"/>
          </a:xfrm>
        </p:grpSpPr>
        <p:sp>
          <p:nvSpPr>
            <p:cNvPr id="10" name="Freeform 10"/>
            <p:cNvSpPr/>
            <p:nvPr/>
          </p:nvSpPr>
          <p:spPr>
            <a:xfrm>
              <a:off x="0" y="0"/>
              <a:ext cx="634064" cy="1274980"/>
            </a:xfrm>
            <a:custGeom>
              <a:avLst/>
              <a:gdLst/>
              <a:ahLst/>
              <a:cxnLst/>
              <a:rect l="l" t="t" r="r" b="b"/>
              <a:pathLst>
                <a:path w="634064" h="1274980">
                  <a:moveTo>
                    <a:pt x="43508" y="0"/>
                  </a:moveTo>
                  <a:lnTo>
                    <a:pt x="590556" y="0"/>
                  </a:lnTo>
                  <a:cubicBezTo>
                    <a:pt x="602095" y="0"/>
                    <a:pt x="613162" y="4584"/>
                    <a:pt x="621321" y="12743"/>
                  </a:cubicBezTo>
                  <a:cubicBezTo>
                    <a:pt x="629480" y="20902"/>
                    <a:pt x="634064" y="31969"/>
                    <a:pt x="634064" y="43508"/>
                  </a:cubicBezTo>
                  <a:lnTo>
                    <a:pt x="634064" y="1231473"/>
                  </a:lnTo>
                  <a:cubicBezTo>
                    <a:pt x="634064" y="1243012"/>
                    <a:pt x="629480" y="1254078"/>
                    <a:pt x="621321" y="1262237"/>
                  </a:cubicBezTo>
                  <a:cubicBezTo>
                    <a:pt x="613162" y="1270397"/>
                    <a:pt x="602095" y="1274980"/>
                    <a:pt x="590556" y="1274980"/>
                  </a:cubicBezTo>
                  <a:lnTo>
                    <a:pt x="43508" y="1274980"/>
                  </a:lnTo>
                  <a:cubicBezTo>
                    <a:pt x="31969" y="1274980"/>
                    <a:pt x="20902" y="1270397"/>
                    <a:pt x="12743" y="1262237"/>
                  </a:cubicBezTo>
                  <a:cubicBezTo>
                    <a:pt x="4584" y="1254078"/>
                    <a:pt x="0" y="1243012"/>
                    <a:pt x="0" y="1231473"/>
                  </a:cubicBezTo>
                  <a:lnTo>
                    <a:pt x="0" y="43508"/>
                  </a:lnTo>
                  <a:cubicBezTo>
                    <a:pt x="0" y="31969"/>
                    <a:pt x="4584" y="20902"/>
                    <a:pt x="12743" y="12743"/>
                  </a:cubicBezTo>
                  <a:cubicBezTo>
                    <a:pt x="20902" y="4584"/>
                    <a:pt x="31969" y="0"/>
                    <a:pt x="43508" y="0"/>
                  </a:cubicBezTo>
                  <a:close/>
                </a:path>
              </a:pathLst>
            </a:custGeom>
            <a:blipFill>
              <a:blip r:embed="rId6"/>
              <a:stretch>
                <a:fillRect l="-30432" r="-30432"/>
              </a:stretch>
            </a:blipFill>
          </p:spPr>
          <p:txBody>
            <a:bodyPr/>
            <a:lstStyle/>
            <a:p>
              <a:endParaRPr lang="en-US"/>
            </a:p>
          </p:txBody>
        </p:sp>
      </p:grpSp>
      <p:sp>
        <p:nvSpPr>
          <p:cNvPr id="11" name="TextBox 11"/>
          <p:cNvSpPr txBox="1"/>
          <p:nvPr/>
        </p:nvSpPr>
        <p:spPr>
          <a:xfrm>
            <a:off x="1028700" y="7219206"/>
            <a:ext cx="5018412" cy="1846659"/>
          </a:xfrm>
          <a:prstGeom prst="rect">
            <a:avLst/>
          </a:prstGeom>
        </p:spPr>
        <p:txBody>
          <a:bodyPr lIns="0" tIns="0" rIns="0" bIns="0" rtlCol="0" anchor="t">
            <a:spAutoFit/>
          </a:bodyPr>
          <a:lstStyle/>
          <a:p>
            <a:pPr marL="0" lvl="0" indent="0" algn="l">
              <a:lnSpc>
                <a:spcPts val="7200"/>
              </a:lnSpc>
              <a:spcBef>
                <a:spcPct val="0"/>
              </a:spcBef>
            </a:pPr>
            <a:r>
              <a:rPr lang="en-US" sz="7200" u="none" strike="noStrike" dirty="0">
                <a:solidFill>
                  <a:srgbClr val="FFFFFF"/>
                </a:solidFill>
                <a:latin typeface="Kollektif"/>
                <a:ea typeface="Kollektif"/>
                <a:cs typeface="Kollektif"/>
                <a:sym typeface="Kollektif"/>
              </a:rPr>
              <a:t>How </a:t>
            </a:r>
            <a:r>
              <a:rPr lang="en-US" sz="7200" dirty="0">
                <a:solidFill>
                  <a:srgbClr val="FFFFFF"/>
                </a:solidFill>
                <a:latin typeface="Kollektif"/>
                <a:ea typeface="Kollektif"/>
                <a:cs typeface="Kollektif"/>
                <a:sym typeface="Kollektif"/>
              </a:rPr>
              <a:t>It Works.</a:t>
            </a:r>
            <a:endParaRPr lang="en-US" sz="7200" u="none" strike="noStrike" dirty="0">
              <a:solidFill>
                <a:srgbClr val="FFFFFF"/>
              </a:solidFill>
              <a:latin typeface="Kollektif"/>
              <a:ea typeface="Kollektif"/>
              <a:cs typeface="Kollektif"/>
              <a:sym typeface="Kollektif"/>
            </a:endParaRPr>
          </a:p>
        </p:txBody>
      </p:sp>
      <p:sp>
        <p:nvSpPr>
          <p:cNvPr id="17" name="TextBox 5">
            <a:extLst>
              <a:ext uri="{FF2B5EF4-FFF2-40B4-BE49-F238E27FC236}">
                <a16:creationId xmlns:a16="http://schemas.microsoft.com/office/drawing/2014/main" id="{30F5BFE0-E4E5-DB3C-5AE9-E5C460B76810}"/>
              </a:ext>
            </a:extLst>
          </p:cNvPr>
          <p:cNvSpPr txBox="1"/>
          <p:nvPr/>
        </p:nvSpPr>
        <p:spPr>
          <a:xfrm>
            <a:off x="1028700" y="413549"/>
            <a:ext cx="1866900" cy="187615"/>
          </a:xfrm>
          <a:prstGeom prst="rect">
            <a:avLst/>
          </a:prstGeom>
        </p:spPr>
        <p:txBody>
          <a:bodyPr wrap="square" lIns="0" tIns="0" rIns="0" bIns="0" rtlCol="0" anchor="t">
            <a:spAutoFit/>
          </a:bodyPr>
          <a:lstStyle/>
          <a:p>
            <a:pPr algn="l">
              <a:lnSpc>
                <a:spcPts val="1400"/>
              </a:lnSpc>
            </a:pPr>
            <a:r>
              <a:rPr lang="en-US" b="1" spc="-58" dirty="0">
                <a:solidFill>
                  <a:srgbClr val="FFFFFF"/>
                </a:solidFill>
                <a:latin typeface="Kollektif Bold"/>
                <a:ea typeface="Kollektif Bold"/>
                <a:cs typeface="Kollektif Bold"/>
                <a:sym typeface="Kollektif Bold"/>
              </a:rPr>
              <a:t>Binary Bandits</a:t>
            </a:r>
          </a:p>
        </p:txBody>
      </p:sp>
      <p:sp>
        <p:nvSpPr>
          <p:cNvPr id="18" name="TextBox 6">
            <a:extLst>
              <a:ext uri="{FF2B5EF4-FFF2-40B4-BE49-F238E27FC236}">
                <a16:creationId xmlns:a16="http://schemas.microsoft.com/office/drawing/2014/main" id="{90CDAE1D-6DEC-D829-A3F9-BB1AE5860C5C}"/>
              </a:ext>
            </a:extLst>
          </p:cNvPr>
          <p:cNvSpPr txBox="1"/>
          <p:nvPr/>
        </p:nvSpPr>
        <p:spPr>
          <a:xfrm>
            <a:off x="15163801" y="413549"/>
            <a:ext cx="2095500" cy="187615"/>
          </a:xfrm>
          <a:prstGeom prst="rect">
            <a:avLst/>
          </a:prstGeom>
        </p:spPr>
        <p:txBody>
          <a:bodyPr wrap="square" lIns="0" tIns="0" rIns="0" bIns="0" rtlCol="0" anchor="t">
            <a:spAutoFit/>
          </a:bodyPr>
          <a:lstStyle/>
          <a:p>
            <a:pPr algn="r">
              <a:lnSpc>
                <a:spcPts val="1400"/>
              </a:lnSpc>
            </a:pPr>
            <a:r>
              <a:rPr lang="en-US" b="1" spc="-58" dirty="0">
                <a:solidFill>
                  <a:srgbClr val="FFFFFF"/>
                </a:solidFill>
                <a:latin typeface="Kollektif Bold"/>
                <a:ea typeface="Kollektif Bold"/>
                <a:cs typeface="Kollektif Bold"/>
                <a:sym typeface="Kollektif Bold"/>
              </a:rPr>
              <a:t>START HACK 2025</a:t>
            </a: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5253960" y="-3800543"/>
            <a:ext cx="13260440" cy="12299058"/>
          </a:xfrm>
          <a:custGeom>
            <a:avLst/>
            <a:gdLst/>
            <a:ahLst/>
            <a:cxnLst/>
            <a:rect l="l" t="t" r="r" b="b"/>
            <a:pathLst>
              <a:path w="13260440" h="12299058">
                <a:moveTo>
                  <a:pt x="0" y="0"/>
                </a:moveTo>
                <a:lnTo>
                  <a:pt x="13260440" y="0"/>
                </a:lnTo>
                <a:lnTo>
                  <a:pt x="13260440" y="12299058"/>
                </a:lnTo>
                <a:lnTo>
                  <a:pt x="0" y="12299058"/>
                </a:lnTo>
                <a:lnTo>
                  <a:pt x="0" y="0"/>
                </a:lnTo>
                <a:close/>
              </a:path>
            </a:pathLst>
          </a:custGeom>
          <a:blipFill>
            <a:blip r:embed="rId2"/>
            <a:stretch>
              <a:fillRect/>
            </a:stretch>
          </a:blipFill>
          <a:ln cap="sq">
            <a:noFill/>
            <a:prstDash val="solid"/>
            <a:miter/>
          </a:ln>
        </p:spPr>
        <p:txBody>
          <a:bodyPr/>
          <a:lstStyle/>
          <a:p>
            <a:endParaRPr lang="en-US"/>
          </a:p>
        </p:txBody>
      </p:sp>
      <p:sp>
        <p:nvSpPr>
          <p:cNvPr id="3" name="AutoShape 3"/>
          <p:cNvSpPr/>
          <p:nvPr/>
        </p:nvSpPr>
        <p:spPr>
          <a:xfrm flipV="1">
            <a:off x="7062711" y="0"/>
            <a:ext cx="0" cy="10287000"/>
          </a:xfrm>
          <a:prstGeom prst="line">
            <a:avLst/>
          </a:prstGeom>
          <a:ln w="19050" cap="flat">
            <a:solidFill>
              <a:srgbClr val="FFFFFF"/>
            </a:solidFill>
            <a:prstDash val="solid"/>
            <a:headEnd type="none" w="sm" len="sm"/>
            <a:tailEnd type="none" w="sm" len="sm"/>
          </a:ln>
        </p:spPr>
        <p:txBody>
          <a:bodyPr/>
          <a:lstStyle/>
          <a:p>
            <a:endParaRPr lang="en-US"/>
          </a:p>
        </p:txBody>
      </p:sp>
      <p:grpSp>
        <p:nvGrpSpPr>
          <p:cNvPr id="4" name="Group 4"/>
          <p:cNvGrpSpPr/>
          <p:nvPr/>
        </p:nvGrpSpPr>
        <p:grpSpPr>
          <a:xfrm>
            <a:off x="6924805" y="1573678"/>
            <a:ext cx="275812" cy="275812"/>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US"/>
            </a:p>
          </p:txBody>
        </p:sp>
        <p:sp>
          <p:nvSpPr>
            <p:cNvPr id="6" name="TextBox 6"/>
            <p:cNvSpPr txBox="1"/>
            <p:nvPr/>
          </p:nvSpPr>
          <p:spPr>
            <a:xfrm>
              <a:off x="76200" y="66675"/>
              <a:ext cx="660400" cy="669925"/>
            </a:xfrm>
            <a:prstGeom prst="rect">
              <a:avLst/>
            </a:prstGeom>
          </p:spPr>
          <p:txBody>
            <a:bodyPr lIns="50800" tIns="50800" rIns="50800" bIns="50800" rtlCol="0" anchor="ctr"/>
            <a:lstStyle/>
            <a:p>
              <a:pPr algn="ctr">
                <a:lnSpc>
                  <a:spcPts val="1400"/>
                </a:lnSpc>
              </a:pPr>
              <a:endParaRPr/>
            </a:p>
          </p:txBody>
        </p:sp>
      </p:grpSp>
      <p:sp>
        <p:nvSpPr>
          <p:cNvPr id="7" name="AutoShape 7"/>
          <p:cNvSpPr/>
          <p:nvPr/>
        </p:nvSpPr>
        <p:spPr>
          <a:xfrm>
            <a:off x="7062711" y="1711584"/>
            <a:ext cx="1978192" cy="0"/>
          </a:xfrm>
          <a:prstGeom prst="line">
            <a:avLst/>
          </a:prstGeom>
          <a:ln w="19050" cap="flat">
            <a:solidFill>
              <a:srgbClr val="FFFFFF"/>
            </a:solidFill>
            <a:prstDash val="solid"/>
            <a:headEnd type="none" w="sm" len="sm"/>
            <a:tailEnd type="none" w="sm" len="sm"/>
          </a:ln>
        </p:spPr>
        <p:txBody>
          <a:bodyPr/>
          <a:lstStyle/>
          <a:p>
            <a:endParaRPr lang="en-US"/>
          </a:p>
        </p:txBody>
      </p:sp>
      <p:grpSp>
        <p:nvGrpSpPr>
          <p:cNvPr id="8" name="Group 8"/>
          <p:cNvGrpSpPr/>
          <p:nvPr/>
        </p:nvGrpSpPr>
        <p:grpSpPr>
          <a:xfrm>
            <a:off x="6924805" y="3679973"/>
            <a:ext cx="275812" cy="275812"/>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US"/>
            </a:p>
          </p:txBody>
        </p:sp>
        <p:sp>
          <p:nvSpPr>
            <p:cNvPr id="10" name="TextBox 10"/>
            <p:cNvSpPr txBox="1"/>
            <p:nvPr/>
          </p:nvSpPr>
          <p:spPr>
            <a:xfrm>
              <a:off x="76200" y="66675"/>
              <a:ext cx="660400" cy="669925"/>
            </a:xfrm>
            <a:prstGeom prst="rect">
              <a:avLst/>
            </a:prstGeom>
          </p:spPr>
          <p:txBody>
            <a:bodyPr lIns="50800" tIns="50800" rIns="50800" bIns="50800" rtlCol="0" anchor="ctr"/>
            <a:lstStyle/>
            <a:p>
              <a:pPr algn="ctr">
                <a:lnSpc>
                  <a:spcPts val="1400"/>
                </a:lnSpc>
              </a:pPr>
              <a:endParaRPr/>
            </a:p>
          </p:txBody>
        </p:sp>
      </p:grpSp>
      <p:sp>
        <p:nvSpPr>
          <p:cNvPr id="11" name="AutoShape 11"/>
          <p:cNvSpPr/>
          <p:nvPr/>
        </p:nvSpPr>
        <p:spPr>
          <a:xfrm>
            <a:off x="7062711" y="3817879"/>
            <a:ext cx="1978192" cy="0"/>
          </a:xfrm>
          <a:prstGeom prst="line">
            <a:avLst/>
          </a:prstGeom>
          <a:ln w="19050" cap="flat">
            <a:solidFill>
              <a:srgbClr val="FFFFFF"/>
            </a:solidFill>
            <a:prstDash val="solid"/>
            <a:headEnd type="none" w="sm" len="sm"/>
            <a:tailEnd type="none" w="sm" len="sm"/>
          </a:ln>
        </p:spPr>
        <p:txBody>
          <a:bodyPr/>
          <a:lstStyle/>
          <a:p>
            <a:endParaRPr lang="en-US"/>
          </a:p>
        </p:txBody>
      </p:sp>
      <p:grpSp>
        <p:nvGrpSpPr>
          <p:cNvPr id="12" name="Group 12"/>
          <p:cNvGrpSpPr/>
          <p:nvPr/>
        </p:nvGrpSpPr>
        <p:grpSpPr>
          <a:xfrm>
            <a:off x="6924805" y="5786268"/>
            <a:ext cx="275812" cy="275812"/>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US"/>
            </a:p>
          </p:txBody>
        </p:sp>
        <p:sp>
          <p:nvSpPr>
            <p:cNvPr id="14" name="TextBox 14"/>
            <p:cNvSpPr txBox="1"/>
            <p:nvPr/>
          </p:nvSpPr>
          <p:spPr>
            <a:xfrm>
              <a:off x="76200" y="66675"/>
              <a:ext cx="660400" cy="669925"/>
            </a:xfrm>
            <a:prstGeom prst="rect">
              <a:avLst/>
            </a:prstGeom>
          </p:spPr>
          <p:txBody>
            <a:bodyPr lIns="50800" tIns="50800" rIns="50800" bIns="50800" rtlCol="0" anchor="ctr"/>
            <a:lstStyle/>
            <a:p>
              <a:pPr algn="ctr">
                <a:lnSpc>
                  <a:spcPts val="1400"/>
                </a:lnSpc>
              </a:pPr>
              <a:endParaRPr/>
            </a:p>
          </p:txBody>
        </p:sp>
      </p:grpSp>
      <p:sp>
        <p:nvSpPr>
          <p:cNvPr id="15" name="AutoShape 15"/>
          <p:cNvSpPr/>
          <p:nvPr/>
        </p:nvSpPr>
        <p:spPr>
          <a:xfrm>
            <a:off x="7062711" y="5924174"/>
            <a:ext cx="1978192" cy="0"/>
          </a:xfrm>
          <a:prstGeom prst="line">
            <a:avLst/>
          </a:prstGeom>
          <a:ln w="19050" cap="flat">
            <a:solidFill>
              <a:srgbClr val="FFFFFF"/>
            </a:solidFill>
            <a:prstDash val="solid"/>
            <a:headEnd type="none" w="sm" len="sm"/>
            <a:tailEnd type="none" w="sm" len="sm"/>
          </a:ln>
        </p:spPr>
        <p:txBody>
          <a:bodyPr/>
          <a:lstStyle/>
          <a:p>
            <a:endParaRPr lang="en-US"/>
          </a:p>
        </p:txBody>
      </p:sp>
      <p:grpSp>
        <p:nvGrpSpPr>
          <p:cNvPr id="16" name="Group 16"/>
          <p:cNvGrpSpPr/>
          <p:nvPr/>
        </p:nvGrpSpPr>
        <p:grpSpPr>
          <a:xfrm>
            <a:off x="6924805" y="7892563"/>
            <a:ext cx="275812" cy="275812"/>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en-US"/>
            </a:p>
          </p:txBody>
        </p:sp>
        <p:sp>
          <p:nvSpPr>
            <p:cNvPr id="18" name="TextBox 18"/>
            <p:cNvSpPr txBox="1"/>
            <p:nvPr/>
          </p:nvSpPr>
          <p:spPr>
            <a:xfrm>
              <a:off x="76200" y="66675"/>
              <a:ext cx="660400" cy="669925"/>
            </a:xfrm>
            <a:prstGeom prst="rect">
              <a:avLst/>
            </a:prstGeom>
          </p:spPr>
          <p:txBody>
            <a:bodyPr lIns="50800" tIns="50800" rIns="50800" bIns="50800" rtlCol="0" anchor="ctr"/>
            <a:lstStyle/>
            <a:p>
              <a:pPr algn="ctr">
                <a:lnSpc>
                  <a:spcPts val="1400"/>
                </a:lnSpc>
              </a:pPr>
              <a:endParaRPr/>
            </a:p>
          </p:txBody>
        </p:sp>
      </p:grpSp>
      <p:sp>
        <p:nvSpPr>
          <p:cNvPr id="19" name="AutoShape 19"/>
          <p:cNvSpPr/>
          <p:nvPr/>
        </p:nvSpPr>
        <p:spPr>
          <a:xfrm>
            <a:off x="7062711" y="8030469"/>
            <a:ext cx="1978192" cy="0"/>
          </a:xfrm>
          <a:prstGeom prst="line">
            <a:avLst/>
          </a:prstGeom>
          <a:ln w="19050" cap="flat">
            <a:solidFill>
              <a:srgbClr val="FFFFFF"/>
            </a:solidFill>
            <a:prstDash val="solid"/>
            <a:headEnd type="none" w="sm" len="sm"/>
            <a:tailEnd type="none" w="sm" len="sm"/>
          </a:ln>
        </p:spPr>
        <p:txBody>
          <a:bodyPr/>
          <a:lstStyle/>
          <a:p>
            <a:endParaRPr lang="en-US"/>
          </a:p>
        </p:txBody>
      </p:sp>
      <p:sp>
        <p:nvSpPr>
          <p:cNvPr id="20" name="TextBox 20"/>
          <p:cNvSpPr txBox="1"/>
          <p:nvPr/>
        </p:nvSpPr>
        <p:spPr>
          <a:xfrm>
            <a:off x="1028700" y="5233035"/>
            <a:ext cx="5005311" cy="923330"/>
          </a:xfrm>
          <a:prstGeom prst="rect">
            <a:avLst/>
          </a:prstGeom>
        </p:spPr>
        <p:txBody>
          <a:bodyPr lIns="0" tIns="0" rIns="0" bIns="0" rtlCol="0" anchor="t">
            <a:spAutoFit/>
          </a:bodyPr>
          <a:lstStyle/>
          <a:p>
            <a:pPr marL="0" lvl="0" indent="0" algn="l">
              <a:lnSpc>
                <a:spcPts val="7200"/>
              </a:lnSpc>
              <a:spcBef>
                <a:spcPct val="0"/>
              </a:spcBef>
            </a:pPr>
            <a:r>
              <a:rPr lang="en-US" sz="7200" u="none" strike="noStrike" dirty="0">
                <a:solidFill>
                  <a:srgbClr val="FFFFFF"/>
                </a:solidFill>
                <a:latin typeface="Kollektif"/>
                <a:ea typeface="Kollektif"/>
                <a:cs typeface="Kollektif"/>
                <a:sym typeface="Kollektif"/>
              </a:rPr>
              <a:t>Workflow.</a:t>
            </a:r>
          </a:p>
        </p:txBody>
      </p:sp>
      <p:sp>
        <p:nvSpPr>
          <p:cNvPr id="21" name="TextBox 21"/>
          <p:cNvSpPr txBox="1"/>
          <p:nvPr/>
        </p:nvSpPr>
        <p:spPr>
          <a:xfrm>
            <a:off x="9144000" y="1353555"/>
            <a:ext cx="7767740"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Analyze Market in Real Time</a:t>
            </a:r>
            <a:endParaRPr lang="en-US" sz="3200" b="1" u="none" strike="noStrike" dirty="0">
              <a:solidFill>
                <a:srgbClr val="FFFFFF"/>
              </a:solidFill>
              <a:latin typeface="Kollektif Bold"/>
              <a:ea typeface="Kollektif Bold"/>
              <a:cs typeface="Kollektif Bold"/>
              <a:sym typeface="Kollektif Bold"/>
            </a:endParaRPr>
          </a:p>
        </p:txBody>
      </p:sp>
      <p:sp>
        <p:nvSpPr>
          <p:cNvPr id="22" name="TextBox 22"/>
          <p:cNvSpPr txBox="1"/>
          <p:nvPr/>
        </p:nvSpPr>
        <p:spPr>
          <a:xfrm>
            <a:off x="9220200" y="1846315"/>
            <a:ext cx="7767740" cy="712503"/>
          </a:xfrm>
          <a:prstGeom prst="rect">
            <a:avLst/>
          </a:prstGeom>
        </p:spPr>
        <p:txBody>
          <a:bodyPr lIns="0" tIns="0" rIns="0" bIns="0" rtlCol="0" anchor="t">
            <a:spAutoFit/>
          </a:bodyPr>
          <a:lstStyle/>
          <a:p>
            <a:pPr marL="0" lvl="1" indent="0" algn="just">
              <a:lnSpc>
                <a:spcPts val="2940"/>
              </a:lnSpc>
              <a:spcBef>
                <a:spcPct val="0"/>
              </a:spcBef>
            </a:pPr>
            <a:r>
              <a:rPr lang="en-US" sz="2100" u="none" strike="noStrike" dirty="0">
                <a:solidFill>
                  <a:srgbClr val="FFFFFF"/>
                </a:solidFill>
                <a:latin typeface="Kollektif"/>
                <a:ea typeface="Kollektif"/>
                <a:cs typeface="Kollektif"/>
                <a:sym typeface="Kollektif"/>
              </a:rPr>
              <a:t>The AI is always analyzing the market to prepare answers even before a client calls.</a:t>
            </a:r>
          </a:p>
        </p:txBody>
      </p:sp>
      <p:sp>
        <p:nvSpPr>
          <p:cNvPr id="26" name="TextBox 26"/>
          <p:cNvSpPr txBox="1"/>
          <p:nvPr/>
        </p:nvSpPr>
        <p:spPr>
          <a:xfrm>
            <a:off x="1090689" y="6254115"/>
            <a:ext cx="5005311" cy="340606"/>
          </a:xfrm>
          <a:prstGeom prst="rect">
            <a:avLst/>
          </a:prstGeom>
        </p:spPr>
        <p:txBody>
          <a:bodyPr lIns="0" tIns="0" rIns="0" bIns="0" rtlCol="0" anchor="t">
            <a:spAutoFit/>
          </a:bodyPr>
          <a:lstStyle/>
          <a:p>
            <a:pPr marL="0" lvl="1" indent="0" algn="just">
              <a:lnSpc>
                <a:spcPts val="2940"/>
              </a:lnSpc>
              <a:spcBef>
                <a:spcPct val="0"/>
              </a:spcBef>
            </a:pPr>
            <a:r>
              <a:rPr lang="en-US" sz="2100" u="none" strike="noStrike" dirty="0">
                <a:solidFill>
                  <a:srgbClr val="FFFFFF"/>
                </a:solidFill>
                <a:latin typeface="Kollektif"/>
                <a:ea typeface="Kollektif"/>
                <a:cs typeface="Kollektif"/>
                <a:sym typeface="Kollektif"/>
              </a:rPr>
              <a:t>What happens under the hood</a:t>
            </a:r>
          </a:p>
        </p:txBody>
      </p:sp>
      <p:sp>
        <p:nvSpPr>
          <p:cNvPr id="27" name="TextBox 27"/>
          <p:cNvSpPr txBox="1"/>
          <p:nvPr/>
        </p:nvSpPr>
        <p:spPr>
          <a:xfrm>
            <a:off x="9144000" y="3459850"/>
            <a:ext cx="7767740"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Automatic Profile Detection</a:t>
            </a:r>
            <a:endParaRPr lang="en-US" sz="3200" b="1" u="none" strike="noStrike" dirty="0">
              <a:solidFill>
                <a:srgbClr val="FFFFFF"/>
              </a:solidFill>
              <a:latin typeface="Kollektif Bold"/>
              <a:ea typeface="Kollektif Bold"/>
              <a:cs typeface="Kollektif Bold"/>
              <a:sym typeface="Kollektif Bold"/>
            </a:endParaRPr>
          </a:p>
        </p:txBody>
      </p:sp>
      <p:sp>
        <p:nvSpPr>
          <p:cNvPr id="28" name="TextBox 28"/>
          <p:cNvSpPr txBox="1"/>
          <p:nvPr/>
        </p:nvSpPr>
        <p:spPr>
          <a:xfrm>
            <a:off x="9144000" y="3952610"/>
            <a:ext cx="7767740" cy="712503"/>
          </a:xfrm>
          <a:prstGeom prst="rect">
            <a:avLst/>
          </a:prstGeom>
        </p:spPr>
        <p:txBody>
          <a:bodyPr lIns="0" tIns="0" rIns="0" bIns="0" rtlCol="0" anchor="t">
            <a:spAutoFit/>
          </a:bodyPr>
          <a:lstStyle/>
          <a:p>
            <a:pPr marL="0" lvl="1" indent="0" algn="just">
              <a:lnSpc>
                <a:spcPts val="2940"/>
              </a:lnSpc>
              <a:spcBef>
                <a:spcPct val="0"/>
              </a:spcBef>
            </a:pPr>
            <a:r>
              <a:rPr lang="en-US" sz="2100" u="none" strike="noStrike" dirty="0">
                <a:solidFill>
                  <a:srgbClr val="FFFFFF"/>
                </a:solidFill>
                <a:latin typeface="Kollektif"/>
                <a:ea typeface="Kollektif"/>
                <a:cs typeface="Kollektif"/>
                <a:sym typeface="Kollektif"/>
              </a:rPr>
              <a:t>As soon as a Client calls our program detects de call and enters the user profile of the calling client.</a:t>
            </a:r>
          </a:p>
        </p:txBody>
      </p:sp>
      <p:sp>
        <p:nvSpPr>
          <p:cNvPr id="29" name="TextBox 29"/>
          <p:cNvSpPr txBox="1"/>
          <p:nvPr/>
        </p:nvSpPr>
        <p:spPr>
          <a:xfrm>
            <a:off x="9144000" y="5566145"/>
            <a:ext cx="7767740"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Automated Call Analytics</a:t>
            </a:r>
            <a:endParaRPr lang="en-US" sz="3200" b="1" u="none" strike="noStrike" dirty="0">
              <a:solidFill>
                <a:srgbClr val="FFFFFF"/>
              </a:solidFill>
              <a:latin typeface="Kollektif Bold"/>
              <a:ea typeface="Kollektif Bold"/>
              <a:cs typeface="Kollektif Bold"/>
              <a:sym typeface="Kollektif Bold"/>
            </a:endParaRPr>
          </a:p>
        </p:txBody>
      </p:sp>
      <p:sp>
        <p:nvSpPr>
          <p:cNvPr id="30" name="TextBox 30"/>
          <p:cNvSpPr txBox="1"/>
          <p:nvPr/>
        </p:nvSpPr>
        <p:spPr>
          <a:xfrm>
            <a:off x="9144000" y="6058905"/>
            <a:ext cx="7767740" cy="712503"/>
          </a:xfrm>
          <a:prstGeom prst="rect">
            <a:avLst/>
          </a:prstGeom>
        </p:spPr>
        <p:txBody>
          <a:bodyPr lIns="0" tIns="0" rIns="0" bIns="0" rtlCol="0" anchor="t">
            <a:spAutoFit/>
          </a:bodyPr>
          <a:lstStyle/>
          <a:p>
            <a:pPr marL="0" lvl="1" indent="0" algn="just">
              <a:lnSpc>
                <a:spcPts val="2940"/>
              </a:lnSpc>
              <a:spcBef>
                <a:spcPct val="0"/>
              </a:spcBef>
            </a:pPr>
            <a:r>
              <a:rPr lang="en-US" sz="2100" u="none" strike="noStrike" dirty="0">
                <a:solidFill>
                  <a:srgbClr val="FFFFFF"/>
                </a:solidFill>
                <a:latin typeface="Kollektif"/>
                <a:ea typeface="Kollektif"/>
                <a:cs typeface="Kollektif"/>
                <a:sym typeface="Kollektif"/>
              </a:rPr>
              <a:t>Our AI is analyzing the conversation and extracting important keywords to provide relevant data.</a:t>
            </a:r>
          </a:p>
        </p:txBody>
      </p:sp>
      <p:sp>
        <p:nvSpPr>
          <p:cNvPr id="31" name="TextBox 31"/>
          <p:cNvSpPr txBox="1"/>
          <p:nvPr/>
        </p:nvSpPr>
        <p:spPr>
          <a:xfrm>
            <a:off x="9144000" y="7672440"/>
            <a:ext cx="7767740" cy="497957"/>
          </a:xfrm>
          <a:prstGeom prst="rect">
            <a:avLst/>
          </a:prstGeom>
        </p:spPr>
        <p:txBody>
          <a:bodyPr lIns="0" tIns="0" rIns="0" bIns="0" rtlCol="0" anchor="t">
            <a:spAutoFit/>
          </a:bodyPr>
          <a:lstStyle/>
          <a:p>
            <a:pPr marL="0" lvl="0" indent="0" algn="just">
              <a:lnSpc>
                <a:spcPts val="4160"/>
              </a:lnSpc>
              <a:spcBef>
                <a:spcPct val="0"/>
              </a:spcBef>
            </a:pPr>
            <a:r>
              <a:rPr lang="en-US" sz="3200" b="1" dirty="0">
                <a:solidFill>
                  <a:srgbClr val="FFFFFF"/>
                </a:solidFill>
                <a:latin typeface="Kollektif Bold"/>
                <a:ea typeface="Kollektif Bold"/>
                <a:cs typeface="Kollektif Bold"/>
                <a:sym typeface="Kollektif Bold"/>
              </a:rPr>
              <a:t>Human Has Decision Power</a:t>
            </a:r>
            <a:endParaRPr lang="en-US" sz="3200" b="1" u="none" strike="noStrike" dirty="0">
              <a:solidFill>
                <a:srgbClr val="FFFFFF"/>
              </a:solidFill>
              <a:latin typeface="Kollektif Bold"/>
              <a:ea typeface="Kollektif Bold"/>
              <a:cs typeface="Kollektif Bold"/>
              <a:sym typeface="Kollektif Bold"/>
            </a:endParaRPr>
          </a:p>
        </p:txBody>
      </p:sp>
      <p:sp>
        <p:nvSpPr>
          <p:cNvPr id="32" name="TextBox 32"/>
          <p:cNvSpPr txBox="1"/>
          <p:nvPr/>
        </p:nvSpPr>
        <p:spPr>
          <a:xfrm>
            <a:off x="9144000" y="8165200"/>
            <a:ext cx="7767740" cy="1084399"/>
          </a:xfrm>
          <a:prstGeom prst="rect">
            <a:avLst/>
          </a:prstGeom>
        </p:spPr>
        <p:txBody>
          <a:bodyPr lIns="0" tIns="0" rIns="0" bIns="0" rtlCol="0" anchor="t">
            <a:spAutoFit/>
          </a:bodyPr>
          <a:lstStyle/>
          <a:p>
            <a:pPr marL="0" lvl="1" indent="0" algn="just">
              <a:lnSpc>
                <a:spcPts val="2940"/>
              </a:lnSpc>
              <a:spcBef>
                <a:spcPct val="0"/>
              </a:spcBef>
            </a:pPr>
            <a:r>
              <a:rPr lang="en-US" sz="2100" u="none" strike="noStrike" dirty="0">
                <a:solidFill>
                  <a:srgbClr val="FFFFFF"/>
                </a:solidFill>
                <a:latin typeface="Kollektif"/>
                <a:ea typeface="Kollektif"/>
                <a:cs typeface="Kollektif"/>
                <a:sym typeface="Kollektif"/>
              </a:rPr>
              <a:t>Even though the AI is recommending data to the Wealth Manager he still has the power to decide which information is relevant for the call.</a:t>
            </a:r>
          </a:p>
        </p:txBody>
      </p:sp>
      <p:sp>
        <p:nvSpPr>
          <p:cNvPr id="33" name="TextBox 5">
            <a:extLst>
              <a:ext uri="{FF2B5EF4-FFF2-40B4-BE49-F238E27FC236}">
                <a16:creationId xmlns:a16="http://schemas.microsoft.com/office/drawing/2014/main" id="{8D517911-732B-CBEF-E14C-76262A356B2D}"/>
              </a:ext>
            </a:extLst>
          </p:cNvPr>
          <p:cNvSpPr txBox="1"/>
          <p:nvPr/>
        </p:nvSpPr>
        <p:spPr>
          <a:xfrm>
            <a:off x="1028700" y="413549"/>
            <a:ext cx="1866900" cy="187615"/>
          </a:xfrm>
          <a:prstGeom prst="rect">
            <a:avLst/>
          </a:prstGeom>
        </p:spPr>
        <p:txBody>
          <a:bodyPr wrap="square" lIns="0" tIns="0" rIns="0" bIns="0" rtlCol="0" anchor="t">
            <a:spAutoFit/>
          </a:bodyPr>
          <a:lstStyle/>
          <a:p>
            <a:pPr algn="l">
              <a:lnSpc>
                <a:spcPts val="1400"/>
              </a:lnSpc>
            </a:pPr>
            <a:r>
              <a:rPr lang="en-US" b="1" spc="-58" dirty="0">
                <a:solidFill>
                  <a:srgbClr val="FFFFFF"/>
                </a:solidFill>
                <a:latin typeface="Kollektif Bold"/>
                <a:ea typeface="Kollektif Bold"/>
                <a:cs typeface="Kollektif Bold"/>
                <a:sym typeface="Kollektif Bold"/>
              </a:rPr>
              <a:t>Binary Bandits</a:t>
            </a:r>
          </a:p>
        </p:txBody>
      </p:sp>
      <p:sp>
        <p:nvSpPr>
          <p:cNvPr id="34" name="TextBox 6">
            <a:extLst>
              <a:ext uri="{FF2B5EF4-FFF2-40B4-BE49-F238E27FC236}">
                <a16:creationId xmlns:a16="http://schemas.microsoft.com/office/drawing/2014/main" id="{E803E6A6-233E-AE5A-9987-614817F53618}"/>
              </a:ext>
            </a:extLst>
          </p:cNvPr>
          <p:cNvSpPr txBox="1"/>
          <p:nvPr/>
        </p:nvSpPr>
        <p:spPr>
          <a:xfrm>
            <a:off x="15163801" y="413549"/>
            <a:ext cx="2095500" cy="187615"/>
          </a:xfrm>
          <a:prstGeom prst="rect">
            <a:avLst/>
          </a:prstGeom>
        </p:spPr>
        <p:txBody>
          <a:bodyPr wrap="square" lIns="0" tIns="0" rIns="0" bIns="0" rtlCol="0" anchor="t">
            <a:spAutoFit/>
          </a:bodyPr>
          <a:lstStyle/>
          <a:p>
            <a:pPr algn="r">
              <a:lnSpc>
                <a:spcPts val="1400"/>
              </a:lnSpc>
            </a:pPr>
            <a:r>
              <a:rPr lang="en-US" b="1" spc="-58" dirty="0">
                <a:solidFill>
                  <a:srgbClr val="FFFFFF"/>
                </a:solidFill>
                <a:latin typeface="Kollektif Bold"/>
                <a:ea typeface="Kollektif Bold"/>
                <a:cs typeface="Kollektif Bold"/>
                <a:sym typeface="Kollektif Bold"/>
              </a:rPr>
              <a:t>START HACK 2025</a:t>
            </a: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729711" y="-248460"/>
            <a:ext cx="14828579" cy="10783920"/>
          </a:xfrm>
          <a:custGeom>
            <a:avLst/>
            <a:gdLst/>
            <a:ahLst/>
            <a:cxnLst/>
            <a:rect l="l" t="t" r="r" b="b"/>
            <a:pathLst>
              <a:path w="14828579" h="10783920">
                <a:moveTo>
                  <a:pt x="0" y="0"/>
                </a:moveTo>
                <a:lnTo>
                  <a:pt x="14828578" y="0"/>
                </a:lnTo>
                <a:lnTo>
                  <a:pt x="14828578" y="10783920"/>
                </a:lnTo>
                <a:lnTo>
                  <a:pt x="0" y="10783920"/>
                </a:lnTo>
                <a:lnTo>
                  <a:pt x="0" y="0"/>
                </a:lnTo>
                <a:close/>
              </a:path>
            </a:pathLst>
          </a:custGeom>
          <a:blipFill>
            <a:blip r:embed="rId2"/>
            <a:stretch>
              <a:fillRect t="-8698" b="-8698"/>
            </a:stretch>
          </a:blipFill>
        </p:spPr>
        <p:txBody>
          <a:bodyPr/>
          <a:lstStyle/>
          <a:p>
            <a:endParaRPr lang="en-US"/>
          </a:p>
        </p:txBody>
      </p:sp>
      <p:sp>
        <p:nvSpPr>
          <p:cNvPr id="3" name="TextBox 3"/>
          <p:cNvSpPr txBox="1"/>
          <p:nvPr/>
        </p:nvSpPr>
        <p:spPr>
          <a:xfrm>
            <a:off x="5599002" y="1460210"/>
            <a:ext cx="7089997" cy="4069408"/>
          </a:xfrm>
          <a:prstGeom prst="rect">
            <a:avLst/>
          </a:prstGeom>
        </p:spPr>
        <p:txBody>
          <a:bodyPr lIns="0" tIns="0" rIns="0" bIns="0" rtlCol="0" anchor="t">
            <a:spAutoFit/>
          </a:bodyPr>
          <a:lstStyle/>
          <a:p>
            <a:pPr marL="0" lvl="0" indent="0" algn="ctr">
              <a:lnSpc>
                <a:spcPts val="26712"/>
              </a:lnSpc>
              <a:spcBef>
                <a:spcPct val="0"/>
              </a:spcBef>
            </a:pPr>
            <a:r>
              <a:rPr lang="en-US" sz="26712" b="1" dirty="0">
                <a:solidFill>
                  <a:srgbClr val="FFFFFF"/>
                </a:solidFill>
                <a:latin typeface="Kollektif Bold"/>
                <a:ea typeface="Kollektif Bold"/>
                <a:cs typeface="Kollektif Bold"/>
                <a:sym typeface="Kollektif Bold"/>
              </a:rPr>
              <a:t>“</a:t>
            </a:r>
          </a:p>
        </p:txBody>
      </p:sp>
      <p:sp>
        <p:nvSpPr>
          <p:cNvPr id="4" name="TextBox 4"/>
          <p:cNvSpPr txBox="1"/>
          <p:nvPr/>
        </p:nvSpPr>
        <p:spPr>
          <a:xfrm>
            <a:off x="1729711" y="3238717"/>
            <a:ext cx="14828578" cy="4616648"/>
          </a:xfrm>
          <a:prstGeom prst="rect">
            <a:avLst/>
          </a:prstGeom>
        </p:spPr>
        <p:txBody>
          <a:bodyPr wrap="square" lIns="0" tIns="0" rIns="0" bIns="0" rtlCol="0" anchor="t">
            <a:spAutoFit/>
          </a:bodyPr>
          <a:lstStyle/>
          <a:p>
            <a:pPr marL="0" lvl="0" indent="0" algn="ctr">
              <a:spcBef>
                <a:spcPct val="0"/>
              </a:spcBef>
            </a:pPr>
            <a:r>
              <a:rPr lang="en-US" sz="6000" u="none" strike="noStrike" spc="-436" dirty="0">
                <a:solidFill>
                  <a:srgbClr val="FFFFFF"/>
                </a:solidFill>
                <a:latin typeface="Kollektif Bold"/>
                <a:ea typeface="Kollektif Bold"/>
                <a:cs typeface="Kollektif Bold"/>
                <a:sym typeface="Kollektif Bold"/>
              </a:rPr>
              <a:t>In an industry where knowledge is power, we’re giving wealth managers superpowers. The ability to respond accurately, confidently, and in real time. This is the future of wealth management, and it starts today.</a:t>
            </a:r>
          </a:p>
        </p:txBody>
      </p:sp>
      <p:sp>
        <p:nvSpPr>
          <p:cNvPr id="9" name="TextBox 5">
            <a:extLst>
              <a:ext uri="{FF2B5EF4-FFF2-40B4-BE49-F238E27FC236}">
                <a16:creationId xmlns:a16="http://schemas.microsoft.com/office/drawing/2014/main" id="{6C3E6B6A-1FB6-E9B9-CB0E-3B3D852F1F77}"/>
              </a:ext>
            </a:extLst>
          </p:cNvPr>
          <p:cNvSpPr txBox="1"/>
          <p:nvPr/>
        </p:nvSpPr>
        <p:spPr>
          <a:xfrm>
            <a:off x="1028700" y="413549"/>
            <a:ext cx="1866900" cy="187615"/>
          </a:xfrm>
          <a:prstGeom prst="rect">
            <a:avLst/>
          </a:prstGeom>
        </p:spPr>
        <p:txBody>
          <a:bodyPr wrap="square" lIns="0" tIns="0" rIns="0" bIns="0" rtlCol="0" anchor="t">
            <a:spAutoFit/>
          </a:bodyPr>
          <a:lstStyle/>
          <a:p>
            <a:pPr algn="l">
              <a:lnSpc>
                <a:spcPts val="1400"/>
              </a:lnSpc>
            </a:pPr>
            <a:r>
              <a:rPr lang="en-US" b="1" spc="-58" dirty="0">
                <a:solidFill>
                  <a:srgbClr val="FFFFFF"/>
                </a:solidFill>
                <a:latin typeface="Kollektif Bold"/>
                <a:ea typeface="Kollektif Bold"/>
                <a:cs typeface="Kollektif Bold"/>
                <a:sym typeface="Kollektif Bold"/>
              </a:rPr>
              <a:t>Binary Bandits</a:t>
            </a:r>
          </a:p>
        </p:txBody>
      </p:sp>
      <p:sp>
        <p:nvSpPr>
          <p:cNvPr id="10" name="TextBox 6">
            <a:extLst>
              <a:ext uri="{FF2B5EF4-FFF2-40B4-BE49-F238E27FC236}">
                <a16:creationId xmlns:a16="http://schemas.microsoft.com/office/drawing/2014/main" id="{426653F7-43E1-DB63-979A-4586FE913106}"/>
              </a:ext>
            </a:extLst>
          </p:cNvPr>
          <p:cNvSpPr txBox="1"/>
          <p:nvPr/>
        </p:nvSpPr>
        <p:spPr>
          <a:xfrm>
            <a:off x="15163801" y="413549"/>
            <a:ext cx="2095500" cy="187615"/>
          </a:xfrm>
          <a:prstGeom prst="rect">
            <a:avLst/>
          </a:prstGeom>
        </p:spPr>
        <p:txBody>
          <a:bodyPr wrap="square" lIns="0" tIns="0" rIns="0" bIns="0" rtlCol="0" anchor="t">
            <a:spAutoFit/>
          </a:bodyPr>
          <a:lstStyle/>
          <a:p>
            <a:pPr algn="r">
              <a:lnSpc>
                <a:spcPts val="1400"/>
              </a:lnSpc>
            </a:pPr>
            <a:r>
              <a:rPr lang="en-US" b="1" spc="-58" dirty="0">
                <a:solidFill>
                  <a:srgbClr val="FFFFFF"/>
                </a:solidFill>
                <a:latin typeface="Kollektif Bold"/>
                <a:ea typeface="Kollektif Bold"/>
                <a:cs typeface="Kollektif Bold"/>
                <a:sym typeface="Kollektif Bold"/>
              </a:rPr>
              <a:t>START HACK 2025</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TotalTime>
  <Words>436</Words>
  <Application>Microsoft Macintosh PowerPoint</Application>
  <PresentationFormat>Custom</PresentationFormat>
  <Paragraphs>52</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Kollektif Bold</vt:lpstr>
      <vt:lpstr>Kollektif</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Gradient Minimalist Business Slides</dc:title>
  <cp:lastModifiedBy>Sieber  Orell</cp:lastModifiedBy>
  <cp:revision>5</cp:revision>
  <dcterms:created xsi:type="dcterms:W3CDTF">2006-08-16T00:00:00Z</dcterms:created>
  <dcterms:modified xsi:type="dcterms:W3CDTF">2025-03-20T21:24:30Z</dcterms:modified>
  <dc:identifier>DAGiSje2suo</dc:identifier>
</cp:coreProperties>
</file>

<file path=docProps/thumbnail.jpeg>
</file>